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137"/>
  </p:notesMasterIdLst>
  <p:sldIdLst>
    <p:sldId id="1023" r:id="rId2"/>
    <p:sldId id="976" r:id="rId3"/>
    <p:sldId id="994" r:id="rId4"/>
    <p:sldId id="1015" r:id="rId5"/>
    <p:sldId id="1016" r:id="rId6"/>
    <p:sldId id="1007" r:id="rId7"/>
    <p:sldId id="1002" r:id="rId8"/>
    <p:sldId id="1003" r:id="rId9"/>
    <p:sldId id="1008" r:id="rId10"/>
    <p:sldId id="997" r:id="rId11"/>
    <p:sldId id="998" r:id="rId12"/>
    <p:sldId id="999" r:id="rId13"/>
    <p:sldId id="1000" r:id="rId14"/>
    <p:sldId id="1001" r:id="rId15"/>
    <p:sldId id="990" r:id="rId16"/>
    <p:sldId id="983" r:id="rId17"/>
    <p:sldId id="1004" r:id="rId18"/>
    <p:sldId id="984" r:id="rId19"/>
    <p:sldId id="1009" r:id="rId20"/>
    <p:sldId id="993" r:id="rId21"/>
    <p:sldId id="1005" r:id="rId22"/>
    <p:sldId id="1013" r:id="rId23"/>
    <p:sldId id="1014" r:id="rId24"/>
    <p:sldId id="1012" r:id="rId25"/>
    <p:sldId id="985" r:id="rId26"/>
    <p:sldId id="1006" r:id="rId27"/>
    <p:sldId id="986" r:id="rId28"/>
    <p:sldId id="987" r:id="rId29"/>
    <p:sldId id="988" r:id="rId30"/>
    <p:sldId id="989" r:id="rId31"/>
    <p:sldId id="982" r:id="rId32"/>
    <p:sldId id="876" r:id="rId33"/>
    <p:sldId id="946" r:id="rId34"/>
    <p:sldId id="877" r:id="rId35"/>
    <p:sldId id="888" r:id="rId36"/>
    <p:sldId id="832" r:id="rId37"/>
    <p:sldId id="971" r:id="rId38"/>
    <p:sldId id="974" r:id="rId39"/>
    <p:sldId id="969" r:id="rId40"/>
    <p:sldId id="1024" r:id="rId41"/>
    <p:sldId id="1027" r:id="rId42"/>
    <p:sldId id="1019" r:id="rId43"/>
    <p:sldId id="1018" r:id="rId44"/>
    <p:sldId id="1020" r:id="rId45"/>
    <p:sldId id="1028" r:id="rId46"/>
    <p:sldId id="844" r:id="rId47"/>
    <p:sldId id="845" r:id="rId48"/>
    <p:sldId id="953" r:id="rId49"/>
    <p:sldId id="1029" r:id="rId50"/>
    <p:sldId id="952" r:id="rId51"/>
    <p:sldId id="963" r:id="rId52"/>
    <p:sldId id="964" r:id="rId53"/>
    <p:sldId id="966" r:id="rId54"/>
    <p:sldId id="965" r:id="rId55"/>
    <p:sldId id="871" r:id="rId56"/>
    <p:sldId id="870" r:id="rId57"/>
    <p:sldId id="967" r:id="rId58"/>
    <p:sldId id="1025" r:id="rId59"/>
    <p:sldId id="837" r:id="rId60"/>
    <p:sldId id="846" r:id="rId61"/>
    <p:sldId id="947" r:id="rId62"/>
    <p:sldId id="879" r:id="rId63"/>
    <p:sldId id="873" r:id="rId64"/>
    <p:sldId id="872" r:id="rId65"/>
    <p:sldId id="948" r:id="rId66"/>
    <p:sldId id="880" r:id="rId67"/>
    <p:sldId id="882" r:id="rId68"/>
    <p:sldId id="865" r:id="rId69"/>
    <p:sldId id="842" r:id="rId70"/>
    <p:sldId id="863" r:id="rId71"/>
    <p:sldId id="1031" r:id="rId72"/>
    <p:sldId id="1010" r:id="rId73"/>
    <p:sldId id="839" r:id="rId74"/>
    <p:sldId id="900" r:id="rId75"/>
    <p:sldId id="1033" r:id="rId76"/>
    <p:sldId id="840" r:id="rId77"/>
    <p:sldId id="847" r:id="rId78"/>
    <p:sldId id="848" r:id="rId79"/>
    <p:sldId id="981" r:id="rId80"/>
    <p:sldId id="1032" r:id="rId81"/>
    <p:sldId id="927" r:id="rId82"/>
    <p:sldId id="1011" r:id="rId83"/>
    <p:sldId id="928" r:id="rId84"/>
    <p:sldId id="929" r:id="rId85"/>
    <p:sldId id="930" r:id="rId86"/>
    <p:sldId id="931" r:id="rId87"/>
    <p:sldId id="932" r:id="rId88"/>
    <p:sldId id="933" r:id="rId89"/>
    <p:sldId id="934" r:id="rId90"/>
    <p:sldId id="935" r:id="rId91"/>
    <p:sldId id="1035" r:id="rId92"/>
    <p:sldId id="979" r:id="rId93"/>
    <p:sldId id="1022" r:id="rId94"/>
    <p:sldId id="937" r:id="rId95"/>
    <p:sldId id="938" r:id="rId96"/>
    <p:sldId id="939" r:id="rId97"/>
    <p:sldId id="940" r:id="rId98"/>
    <p:sldId id="980" r:id="rId99"/>
    <p:sldId id="941" r:id="rId100"/>
    <p:sldId id="942" r:id="rId101"/>
    <p:sldId id="943" r:id="rId102"/>
    <p:sldId id="944" r:id="rId103"/>
    <p:sldId id="945" r:id="rId104"/>
    <p:sldId id="1036" r:id="rId105"/>
    <p:sldId id="1030" r:id="rId106"/>
    <p:sldId id="1037" r:id="rId107"/>
    <p:sldId id="1026" r:id="rId108"/>
    <p:sldId id="862" r:id="rId109"/>
    <p:sldId id="954" r:id="rId110"/>
    <p:sldId id="902" r:id="rId111"/>
    <p:sldId id="889" r:id="rId112"/>
    <p:sldId id="903" r:id="rId113"/>
    <p:sldId id="904" r:id="rId114"/>
    <p:sldId id="905" r:id="rId115"/>
    <p:sldId id="906" r:id="rId116"/>
    <p:sldId id="907" r:id="rId117"/>
    <p:sldId id="908" r:id="rId118"/>
    <p:sldId id="909" r:id="rId119"/>
    <p:sldId id="910" r:id="rId120"/>
    <p:sldId id="911" r:id="rId121"/>
    <p:sldId id="912" r:id="rId122"/>
    <p:sldId id="913" r:id="rId123"/>
    <p:sldId id="914" r:id="rId124"/>
    <p:sldId id="915" r:id="rId125"/>
    <p:sldId id="916" r:id="rId126"/>
    <p:sldId id="917" r:id="rId127"/>
    <p:sldId id="918" r:id="rId128"/>
    <p:sldId id="919" r:id="rId129"/>
    <p:sldId id="920" r:id="rId130"/>
    <p:sldId id="921" r:id="rId131"/>
    <p:sldId id="922" r:id="rId132"/>
    <p:sldId id="923" r:id="rId133"/>
    <p:sldId id="924" r:id="rId134"/>
    <p:sldId id="925" r:id="rId135"/>
    <p:sldId id="926" r:id="rId1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1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89946" autoAdjust="0"/>
  </p:normalViewPr>
  <p:slideViewPr>
    <p:cSldViewPr>
      <p:cViewPr varScale="1">
        <p:scale>
          <a:sx n="109" d="100"/>
          <a:sy n="109" d="100"/>
        </p:scale>
        <p:origin x="1170" y="126"/>
      </p:cViewPr>
      <p:guideLst>
        <p:guide orient="horz" pos="2160"/>
        <p:guide pos="2880"/>
      </p:guideLst>
    </p:cSldViewPr>
  </p:slideViewPr>
  <p:outlineViewPr>
    <p:cViewPr>
      <p:scale>
        <a:sx n="33" d="100"/>
        <a:sy n="33" d="100"/>
      </p:scale>
      <p:origin x="0" y="-243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76B6C8E-C28B-42F8-AAD2-CE7CF818B086}" type="datetimeFigureOut">
              <a:rPr lang="en-US"/>
              <a:pPr>
                <a:defRPr/>
              </a:pPr>
              <a:t>12/11/2018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B2DC91A4-6E59-45BD-ACA0-EFEDF12CD6FB}" type="slidenum">
              <a:rPr lang="en-US"/>
              <a:pPr>
                <a:defRPr/>
              </a:pPr>
              <a:t>‹#›</a:t>
            </a:fld>
            <a:endParaRPr lang="en-US"/>
          </a:p>
        </p:txBody>
      </p:sp>
    </p:spTree>
    <p:extLst>
      <p:ext uri="{BB962C8B-B14F-4D97-AF65-F5344CB8AC3E}">
        <p14:creationId xmlns:p14="http://schemas.microsoft.com/office/powerpoint/2010/main" val="41071485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17137B-22A3-F84A-A2D1-79F4B668D804}" type="slidenum">
              <a:rPr lang="en-US" smtClean="0"/>
              <a:pPr/>
              <a:t>41</a:t>
            </a:fld>
            <a:endParaRPr lang="en-US"/>
          </a:p>
        </p:txBody>
      </p:sp>
    </p:spTree>
    <p:extLst>
      <p:ext uri="{BB962C8B-B14F-4D97-AF65-F5344CB8AC3E}">
        <p14:creationId xmlns:p14="http://schemas.microsoft.com/office/powerpoint/2010/main" val="1265664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26D422D-2D83-4DC3-9F45-BBB22347927A}" type="slidenum">
              <a:rPr lang="en-US" altLang="en-US" sz="1200"/>
              <a:pPr eaLnBrk="1" hangingPunct="1"/>
              <a:t>63</a:t>
            </a:fld>
            <a:endParaRPr lang="en-US" altLang="en-US" sz="1200" dirty="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684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D5011C3-9CD8-47AA-AB54-43C35523848C}" type="slidenum">
              <a:rPr lang="en-US" altLang="en-US" sz="1200"/>
              <a:pPr eaLnBrk="1" hangingPunct="1"/>
              <a:t>64</a:t>
            </a:fld>
            <a:endParaRPr lang="en-US" altLang="en-US" sz="1200" dirty="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05143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D5011C3-9CD8-47AA-AB54-43C35523848C}" type="slidenum">
              <a:rPr lang="en-US" altLang="en-US" sz="1200"/>
              <a:pPr eaLnBrk="1" hangingPunct="1"/>
              <a:t>65</a:t>
            </a:fld>
            <a:endParaRPr lang="en-US" altLang="en-US" sz="1200" dirty="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051437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2DC91A4-6E59-45BD-ACA0-EFEDF12CD6FB}" type="slidenum">
              <a:rPr lang="en-US" smtClean="0"/>
              <a:pPr>
                <a:defRPr/>
              </a:pPr>
              <a:t>77</a:t>
            </a:fld>
            <a:endParaRPr lang="en-US"/>
          </a:p>
        </p:txBody>
      </p:sp>
    </p:spTree>
    <p:extLst>
      <p:ext uri="{BB962C8B-B14F-4D97-AF65-F5344CB8AC3E}">
        <p14:creationId xmlns:p14="http://schemas.microsoft.com/office/powerpoint/2010/main" val="3695670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Compact: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Suppresses excess line feeds to show more output in a single screen. </a:t>
            </a:r>
          </a:p>
          <a:p>
            <a:r>
              <a:rPr lang="en-US" dirty="0"/>
              <a:t>short</a:t>
            </a:r>
            <a:br>
              <a:rPr lang="en-US" dirty="0"/>
            </a:br>
            <a:r>
              <a:rPr lang="en-US" dirty="0"/>
              <a:t>Scaled fixed point format, with 5 digits</a:t>
            </a:r>
            <a:r>
              <a:rPr lang="en-US" baseline="0" dirty="0"/>
              <a:t> eg:</a:t>
            </a:r>
            <a:r>
              <a:rPr lang="en-US" dirty="0"/>
              <a:t>3.1416</a:t>
            </a:r>
          </a:p>
        </p:txBody>
      </p:sp>
      <p:sp>
        <p:nvSpPr>
          <p:cNvPr id="4" name="Slide Number Placeholder 3"/>
          <p:cNvSpPr>
            <a:spLocks noGrp="1"/>
          </p:cNvSpPr>
          <p:nvPr>
            <p:ph type="sldNum" sz="quarter" idx="10"/>
          </p:nvPr>
        </p:nvSpPr>
        <p:spPr/>
        <p:txBody>
          <a:bodyPr/>
          <a:lstStyle/>
          <a:p>
            <a:pPr>
              <a:defRPr/>
            </a:pPr>
            <a:fld id="{B2DC91A4-6E59-45BD-ACA0-EFEDF12CD6FB}" type="slidenum">
              <a:rPr lang="en-US" smtClean="0"/>
              <a:pPr>
                <a:defRPr/>
              </a:pPr>
              <a:t>131</a:t>
            </a:fld>
            <a:endParaRPr lang="en-US"/>
          </a:p>
        </p:txBody>
      </p:sp>
    </p:spTree>
    <p:extLst>
      <p:ext uri="{BB962C8B-B14F-4D97-AF65-F5344CB8AC3E}">
        <p14:creationId xmlns:p14="http://schemas.microsoft.com/office/powerpoint/2010/main" val="2898960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2A2244B-39E0-4FA6-A2C9-B69BDFD10932}" type="datetimeFigureOut">
              <a:rPr lang="en-US"/>
              <a:pPr>
                <a:defRPr/>
              </a:pPr>
              <a:t>12/11/2018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2C7D44-45C5-4106-A5D7-3A380B9C580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5423D51-FAB3-4381-B44A-D2290E955AEB}" type="datetimeFigureOut">
              <a:rPr lang="en-US"/>
              <a:pPr>
                <a:defRPr/>
              </a:pPr>
              <a:t>12/11/2018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490A5F-5287-4AFD-A560-6AA77173F12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B22AA69-6A1A-4642-AAB1-9A99C4A782C2}" type="datetimeFigureOut">
              <a:rPr lang="en-US"/>
              <a:pPr>
                <a:defRPr/>
              </a:pPr>
              <a:t>12/11/2018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69CA48B-BF8B-45A9-A677-11CAE7BEB31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pic>
        <p:nvPicPr>
          <p:cNvPr id="5" name="Picture 7"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8"/>
          <p:cNvGrpSpPr>
            <a:grpSpLocks/>
          </p:cNvGrpSpPr>
          <p:nvPr userDrawn="1"/>
        </p:nvGrpSpPr>
        <p:grpSpPr bwMode="auto">
          <a:xfrm>
            <a:off x="2133600" y="65532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p:cNvSpPr>
            <a:spLocks noGrp="1"/>
          </p:cNvSpPr>
          <p:nvPr>
            <p:ph type="dt" sz="half" idx="10"/>
          </p:nvPr>
        </p:nvSpPr>
        <p:spPr/>
        <p:txBody>
          <a:bodyPr/>
          <a:lstStyle>
            <a:lvl1pPr>
              <a:defRPr/>
            </a:lvl1pPr>
          </a:lstStyle>
          <a:p>
            <a:pPr>
              <a:defRPr/>
            </a:pPr>
            <a:r>
              <a:rPr lang="en-US"/>
              <a:t>1/5/2012</a:t>
            </a:r>
          </a:p>
        </p:txBody>
      </p:sp>
      <p:sp>
        <p:nvSpPr>
          <p:cNvPr id="15" name="Footer Placeholder 4"/>
          <p:cNvSpPr>
            <a:spLocks noGrp="1"/>
          </p:cNvSpPr>
          <p:nvPr>
            <p:ph type="ftr" sz="quarter" idx="11"/>
          </p:nvPr>
        </p:nvSpPr>
        <p:spPr/>
        <p:txBody>
          <a:bodyPr/>
          <a:lstStyle>
            <a:lvl1pPr>
              <a:defRPr/>
            </a:lvl1pPr>
          </a:lstStyle>
          <a:p>
            <a:pPr>
              <a:defRPr/>
            </a:pPr>
            <a:r>
              <a:rPr lang="en-US"/>
              <a:t>EA ZC451</a:t>
            </a:r>
          </a:p>
        </p:txBody>
      </p:sp>
      <p:sp>
        <p:nvSpPr>
          <p:cNvPr id="16" name="Slide Number Placeholder 5"/>
          <p:cNvSpPr>
            <a:spLocks noGrp="1"/>
          </p:cNvSpPr>
          <p:nvPr>
            <p:ph type="sldNum" sz="quarter" idx="12"/>
          </p:nvPr>
        </p:nvSpPr>
        <p:spPr/>
        <p:txBody>
          <a:bodyPr/>
          <a:lstStyle>
            <a:lvl1pPr>
              <a:defRPr/>
            </a:lvl1pPr>
          </a:lstStyle>
          <a:p>
            <a:pPr>
              <a:defRPr/>
            </a:pPr>
            <a:fld id="{ECC462D7-8BEC-464D-851E-23A49AD44A0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85D577F-A785-4C6F-AB02-88EC712C6076}" type="datetimeFigureOut">
              <a:rPr lang="en-US"/>
              <a:pPr>
                <a:defRPr/>
              </a:pPr>
              <a:t>12/11/2018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945986E-1847-423E-8331-37389C6FE54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9CDC4710-FB66-4A60-861A-3B7F8CAF2EC7}" type="datetimeFigureOut">
              <a:rPr lang="en-US"/>
              <a:pPr>
                <a:defRPr/>
              </a:pPr>
              <a:t>12/11/2018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6AF926F-4CB0-43A1-AB16-40D6831303E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6A1F140-7134-4AEE-BC3F-59A34068BF79}" type="datetimeFigureOut">
              <a:rPr lang="en-US"/>
              <a:pPr>
                <a:defRPr/>
              </a:pPr>
              <a:t>12/11/2018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AA9D5C8-52F7-442B-8939-EDFBE6E964E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Box 2"/>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pic>
        <p:nvPicPr>
          <p:cNvPr id="4" name="Picture 7"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8"/>
          <p:cNvGrpSpPr>
            <a:grpSpLocks/>
          </p:cNvGrpSpPr>
          <p:nvPr userDrawn="1"/>
        </p:nvGrpSpPr>
        <p:grpSpPr bwMode="auto">
          <a:xfrm>
            <a:off x="2133600" y="65532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12"/>
          <p:cNvGrpSpPr>
            <a:grpSpLocks/>
          </p:cNvGrpSpPr>
          <p:nvPr userDrawn="1"/>
        </p:nvGrpSpPr>
        <p:grpSpPr bwMode="auto">
          <a:xfrm>
            <a:off x="0" y="12954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Title 1"/>
          <p:cNvSpPr>
            <a:spLocks noGrp="1"/>
          </p:cNvSpPr>
          <p:nvPr>
            <p:ph type="title"/>
          </p:nvPr>
        </p:nvSpPr>
        <p:spPr/>
        <p:txBody>
          <a:bodyPr/>
          <a:lstStyle/>
          <a:p>
            <a:r>
              <a:rPr lang="en-US"/>
              <a:t>Click to edit Master title style</a:t>
            </a:r>
          </a:p>
        </p:txBody>
      </p:sp>
      <p:sp>
        <p:nvSpPr>
          <p:cNvPr id="13" name="Date Placeholder 2"/>
          <p:cNvSpPr>
            <a:spLocks noGrp="1"/>
          </p:cNvSpPr>
          <p:nvPr>
            <p:ph type="dt" sz="half" idx="10"/>
          </p:nvPr>
        </p:nvSpPr>
        <p:spPr/>
        <p:txBody>
          <a:bodyPr/>
          <a:lstStyle>
            <a:lvl1pPr>
              <a:defRPr/>
            </a:lvl1pPr>
          </a:lstStyle>
          <a:p>
            <a:pPr>
              <a:defRPr/>
            </a:pPr>
            <a:fld id="{84D6C4F8-7B14-4F4E-845C-7E11E36FD156}" type="datetimeFigureOut">
              <a:rPr lang="en-US"/>
              <a:pPr>
                <a:defRPr/>
              </a:pPr>
              <a:t>12/11/2018</a:t>
            </a:fld>
            <a:endParaRPr lang="en-US"/>
          </a:p>
        </p:txBody>
      </p:sp>
      <p:sp>
        <p:nvSpPr>
          <p:cNvPr id="14" name="Footer Placeholder 3"/>
          <p:cNvSpPr>
            <a:spLocks noGrp="1"/>
          </p:cNvSpPr>
          <p:nvPr>
            <p:ph type="ftr" sz="quarter" idx="11"/>
          </p:nvPr>
        </p:nvSpPr>
        <p:spPr/>
        <p:txBody>
          <a:bodyPr/>
          <a:lstStyle>
            <a:lvl1pPr>
              <a:defRPr/>
            </a:lvl1pPr>
          </a:lstStyle>
          <a:p>
            <a:pPr>
              <a:defRPr/>
            </a:pPr>
            <a:endParaRPr lang="en-US"/>
          </a:p>
        </p:txBody>
      </p:sp>
      <p:sp>
        <p:nvSpPr>
          <p:cNvPr id="15" name="Slide Number Placeholder 4"/>
          <p:cNvSpPr>
            <a:spLocks noGrp="1"/>
          </p:cNvSpPr>
          <p:nvPr>
            <p:ph type="sldNum" sz="quarter" idx="12"/>
          </p:nvPr>
        </p:nvSpPr>
        <p:spPr/>
        <p:txBody>
          <a:bodyPr/>
          <a:lstStyle>
            <a:lvl1pPr>
              <a:defRPr/>
            </a:lvl1pPr>
          </a:lstStyle>
          <a:p>
            <a:pPr>
              <a:defRPr/>
            </a:pPr>
            <a:fld id="{5CEAFE0E-5A9E-417A-8DDF-6FFB0FDC954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8DE7574-BB29-489B-AD32-E1380FBD8155}" type="datetimeFigureOut">
              <a:rPr lang="en-US"/>
              <a:pPr>
                <a:defRPr/>
              </a:pPr>
              <a:t>12/11/2018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EFEAA89-A80E-4EC3-9E7F-220F807B5BF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2F711EF-F91A-41E3-8BD2-7F9022822C39}" type="datetimeFigureOut">
              <a:rPr lang="en-US"/>
              <a:pPr>
                <a:defRPr/>
              </a:pPr>
              <a:t>12/11/2018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974453-BE16-460F-A88C-F312E019AC9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46503DC-511C-44C8-9A49-935E1ABB58A6}" type="datetimeFigureOut">
              <a:rPr lang="en-US"/>
              <a:pPr>
                <a:defRPr/>
              </a:pPr>
              <a:t>12/11/2018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09686FA-87BE-4E62-B6E7-8A52F845618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4ABA88B3-FBE3-4C5C-B2CF-0E6C767EB9F4}" type="datetimeFigureOut">
              <a:rPr lang="en-US"/>
              <a:pPr>
                <a:defRPr/>
              </a:pPr>
              <a:t>12/11/2018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C9CB1BDF-6968-4F12-98E8-9E0489B79A7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36" r:id="rId1"/>
    <p:sldLayoutId id="2147483845" r:id="rId2"/>
    <p:sldLayoutId id="2147483837" r:id="rId3"/>
    <p:sldLayoutId id="2147483838" r:id="rId4"/>
    <p:sldLayoutId id="2147483839" r:id="rId5"/>
    <p:sldLayoutId id="2147483846" r:id="rId6"/>
    <p:sldLayoutId id="2147483840" r:id="rId7"/>
    <p:sldLayoutId id="2147483841" r:id="rId8"/>
    <p:sldLayoutId id="2147483842" r:id="rId9"/>
    <p:sldLayoutId id="2147483843" r:id="rId10"/>
    <p:sldLayoutId id="214748384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2.gi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Psychologist"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en.wikipedia.org/wiki/Teachers_College,_Columbia_University"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7.gif"/><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1.gi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2.gif"/><Relationship Id="rId1" Type="http://schemas.openxmlformats.org/officeDocument/2006/relationships/slideLayout" Target="../slideLayouts/slideLayout6.xml"/><Relationship Id="rId4" Type="http://schemas.openxmlformats.org/officeDocument/2006/relationships/image" Target="../media/image40.gif"/></Relationships>
</file>

<file path=ppt/slides/_rels/slide1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0.gif"/><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57.wmf"/><Relationship Id="rId4" Type="http://schemas.openxmlformats.org/officeDocument/2006/relationships/oleObject" Target="../embeddings/oleObject5.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www.cs.berkeley.edu/~russell"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norvig.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emf"/><Relationship Id="rId5" Type="http://schemas.openxmlformats.org/officeDocument/2006/relationships/oleObject" Target="../embeddings/oleObject1.bin"/><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wmf"/><Relationship Id="rId5" Type="http://schemas.openxmlformats.org/officeDocument/2006/relationships/oleObject" Target="../embeddings/oleObject4.bin"/><Relationship Id="rId4" Type="http://schemas.openxmlformats.org/officeDocument/2006/relationships/image" Target="../media/image29.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Deep_learning" TargetMode="External"/><Relationship Id="rId2" Type="http://schemas.openxmlformats.org/officeDocument/2006/relationships/hyperlink" Target="https://en.wikipedia.org/wiki/Reinforcement_learning" TargetMode="External"/><Relationship Id="rId1" Type="http://schemas.openxmlformats.org/officeDocument/2006/relationships/slideLayout" Target="../slideLayouts/slideLayout7.xml"/><Relationship Id="rId5" Type="http://schemas.openxmlformats.org/officeDocument/2006/relationships/hyperlink" Target="https://en.wikipedia.org/wiki/Atari_2600" TargetMode="External"/><Relationship Id="rId4" Type="http://schemas.openxmlformats.org/officeDocument/2006/relationships/hyperlink" Target="https://en.wikipedia.org/wiki/Google_DeepMind"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2.gif"/><Relationship Id="rId1" Type="http://schemas.openxmlformats.org/officeDocument/2006/relationships/slideLayout" Target="../slideLayouts/slideLayout7.xml"/><Relationship Id="rId4" Type="http://schemas.openxmlformats.org/officeDocument/2006/relationships/image" Target="../media/image40.gif"/></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gif"/><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https://www.cs.cmu.edu/~avrim/ML14/lect0326.pdf</a:t>
            </a:r>
            <a:endParaRPr lang="en-US" dirty="0"/>
          </a:p>
        </p:txBody>
      </p:sp>
      <p:pic>
        <p:nvPicPr>
          <p:cNvPr id="125954" name="Picture 2" descr="Image result for Reinforcement learning"/>
          <p:cNvPicPr>
            <a:picLocks noChangeAspect="1" noChangeArrowheads="1"/>
          </p:cNvPicPr>
          <p:nvPr/>
        </p:nvPicPr>
        <p:blipFill>
          <a:blip r:embed="rId2" cstate="print"/>
          <a:srcRect/>
          <a:stretch>
            <a:fillRect/>
          </a:stretch>
        </p:blipFill>
        <p:spPr bwMode="auto">
          <a:xfrm>
            <a:off x="1600200" y="1981200"/>
            <a:ext cx="6209345" cy="403860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553200"/>
          </a:xfrm>
        </p:spPr>
        <p:txBody>
          <a:bodyPr/>
          <a:lstStyle/>
          <a:p>
            <a:endParaRPr lang="en-US" sz="2800" dirty="0"/>
          </a:p>
          <a:p>
            <a:endParaRPr lang="en-US" dirty="0"/>
          </a:p>
          <a:p>
            <a:r>
              <a:rPr lang="en-US" b="1" dirty="0">
                <a:solidFill>
                  <a:srgbClr val="FF0000"/>
                </a:solidFill>
              </a:rPr>
              <a:t>Edward Thorndike</a:t>
            </a:r>
            <a:r>
              <a:rPr lang="en-US" b="1" dirty="0"/>
              <a:t> first introduced the concept of </a:t>
            </a:r>
            <a:r>
              <a:rPr lang="en-US" b="1" dirty="0">
                <a:solidFill>
                  <a:srgbClr val="FF0000"/>
                </a:solidFill>
              </a:rPr>
              <a:t>Response  Reinforcement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The concept of reinforcement means getting the work completed by giving some incentives or rewards</a:t>
            </a:r>
          </a:p>
          <a:p>
            <a:r>
              <a:rPr lang="en-US" dirty="0"/>
              <a:t> </a:t>
            </a:r>
            <a:endParaRPr 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8991600" cy="1384995"/>
          </a:xfrm>
          <a:prstGeom prst="rect">
            <a:avLst/>
          </a:prstGeom>
        </p:spPr>
        <p:txBody>
          <a:bodyPr wrap="square">
            <a:spAutoFit/>
          </a:bodyPr>
          <a:lstStyle/>
          <a:p>
            <a:pPr marL="342900" indent="-3429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Set: current state 1</a:t>
            </a:r>
          </a:p>
          <a:p>
            <a:pPr marL="342900" indent="-3429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two possible actions: go to state 3, or go to state 5.  </a:t>
            </a:r>
          </a:p>
          <a:p>
            <a:pPr marL="342900" indent="-3429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Randomly choose action state 5.</a:t>
            </a:r>
          </a:p>
        </p:txBody>
      </p:sp>
      <p:pic>
        <p:nvPicPr>
          <p:cNvPr id="4" name="Picture 6" descr="http://mnemstudio.org/ai/path/images/map3a.gif"/>
          <p:cNvPicPr>
            <a:picLocks noChangeAspect="1" noChangeArrowheads="1"/>
          </p:cNvPicPr>
          <p:nvPr/>
        </p:nvPicPr>
        <p:blipFill>
          <a:blip r:embed="rId2" cstate="print"/>
          <a:srcRect/>
          <a:stretch>
            <a:fillRect/>
          </a:stretch>
        </p:blipFill>
        <p:spPr bwMode="auto">
          <a:xfrm>
            <a:off x="914400" y="2667000"/>
            <a:ext cx="5334000" cy="34859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ChangeArrowheads="1"/>
          </p:cNvSpPr>
          <p:nvPr/>
        </p:nvSpPr>
        <p:spPr bwMode="auto">
          <a:xfrm>
            <a:off x="0" y="381000"/>
            <a:ext cx="9144000" cy="61555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Times New Roman" pitchFamily="18" charset="0"/>
                <a:cs typeface="Times New Roman" pitchFamily="18" charset="0"/>
              </a:rPr>
              <a:t>Q(state, action) = R(state, action) + Gamma * Max[Q(next state, all 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cs typeface="Times New Roman" pitchFamily="18" charset="0"/>
              </a:rPr>
              <a:t>Q(1, 5) = R(1, 5) + 0.8 * Max[Q(5, 1), Q(5, 4), Q(5, 5)] = 100 + 0.8 * 0 = 100</a:t>
            </a:r>
          </a:p>
        </p:txBody>
      </p:sp>
      <p:sp>
        <p:nvSpPr>
          <p:cNvPr id="4" name="Rectangle 3"/>
          <p:cNvSpPr/>
          <p:nvPr/>
        </p:nvSpPr>
        <p:spPr>
          <a:xfrm>
            <a:off x="152400" y="4114800"/>
            <a:ext cx="8686800" cy="707886"/>
          </a:xfrm>
          <a:prstGeom prst="rect">
            <a:avLst/>
          </a:prstGeom>
        </p:spPr>
        <p:txBody>
          <a:bodyPr wrap="square">
            <a:spAutoFit/>
          </a:bodyPr>
          <a:lstStyle/>
          <a:p>
            <a:pPr marL="285750" indent="-285750">
              <a:buFont typeface="Arial" panose="020B0604020202020204" pitchFamily="34" charset="0"/>
              <a:buChar char="•"/>
            </a:pPr>
            <a:r>
              <a:rPr lang="en-US" sz="2000" b="1" dirty="0"/>
              <a:t>Reached to goal state  </a:t>
            </a:r>
            <a:r>
              <a:rPr lang="en-US" sz="2000" b="1" dirty="0">
                <a:solidFill>
                  <a:srgbClr val="FF0000"/>
                </a:solidFill>
              </a:rPr>
              <a:t>finish this episode.</a:t>
            </a:r>
            <a:r>
              <a:rPr lang="en-US" sz="2000" b="1" dirty="0"/>
              <a:t> </a:t>
            </a:r>
          </a:p>
          <a:p>
            <a:pPr marL="285750" indent="-285750">
              <a:buFont typeface="Arial" panose="020B0604020202020204" pitchFamily="34" charset="0"/>
              <a:buChar char="•"/>
            </a:pPr>
            <a:r>
              <a:rPr lang="en-US" sz="2000" b="1" dirty="0"/>
              <a:t>agent's brain now contain updated matrix Q as:</a:t>
            </a:r>
          </a:p>
        </p:txBody>
      </p:sp>
      <p:pic>
        <p:nvPicPr>
          <p:cNvPr id="86019" name="Picture 3" descr="http://mnemstudio.org/ai/path/images/q_matrix3.gif"/>
          <p:cNvPicPr>
            <a:picLocks noChangeAspect="1" noChangeArrowheads="1"/>
          </p:cNvPicPr>
          <p:nvPr/>
        </p:nvPicPr>
        <p:blipFill>
          <a:blip r:embed="rId2" cstate="print"/>
          <a:srcRect/>
          <a:stretch>
            <a:fillRect/>
          </a:stretch>
        </p:blipFill>
        <p:spPr bwMode="auto">
          <a:xfrm>
            <a:off x="2514600" y="4724400"/>
            <a:ext cx="4043231" cy="2133600"/>
          </a:xfrm>
          <a:prstGeom prst="rect">
            <a:avLst/>
          </a:prstGeom>
          <a:noFill/>
        </p:spPr>
      </p:pic>
      <p:sp>
        <p:nvSpPr>
          <p:cNvPr id="3" name="Oval 2"/>
          <p:cNvSpPr/>
          <p:nvPr/>
        </p:nvSpPr>
        <p:spPr>
          <a:xfrm>
            <a:off x="457200" y="14478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6" name="Straight Arrow Connector 5"/>
          <p:cNvCxnSpPr>
            <a:stCxn id="3" idx="6"/>
          </p:cNvCxnSpPr>
          <p:nvPr/>
        </p:nvCxnSpPr>
        <p:spPr>
          <a:xfrm flipV="1">
            <a:off x="1219200" y="1425677"/>
            <a:ext cx="1371600" cy="3650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 idx="6"/>
          </p:cNvCxnSpPr>
          <p:nvPr/>
        </p:nvCxnSpPr>
        <p:spPr>
          <a:xfrm>
            <a:off x="1219200" y="1790700"/>
            <a:ext cx="1447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6"/>
          </p:cNvCxnSpPr>
          <p:nvPr/>
        </p:nvCxnSpPr>
        <p:spPr>
          <a:xfrm>
            <a:off x="1219200" y="1790700"/>
            <a:ext cx="1219200" cy="496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43200" y="1295400"/>
            <a:ext cx="1219200" cy="1200329"/>
          </a:xfrm>
          <a:prstGeom prst="rect">
            <a:avLst/>
          </a:prstGeom>
          <a:noFill/>
        </p:spPr>
        <p:txBody>
          <a:bodyPr wrap="square" rtlCol="0">
            <a:spAutoFit/>
          </a:bodyPr>
          <a:lstStyle/>
          <a:p>
            <a:r>
              <a:rPr lang="en-US" sz="2400" dirty="0">
                <a:latin typeface="Times New Roman" pitchFamily="18" charset="0"/>
                <a:cs typeface="Times New Roman" pitchFamily="18" charset="0"/>
              </a:rPr>
              <a:t>1</a:t>
            </a:r>
          </a:p>
          <a:p>
            <a:r>
              <a:rPr lang="en-US" sz="2400" dirty="0">
                <a:latin typeface="Times New Roman" pitchFamily="18" charset="0"/>
                <a:cs typeface="Times New Roman" pitchFamily="18" charset="0"/>
              </a:rPr>
              <a:t>4</a:t>
            </a:r>
          </a:p>
          <a:p>
            <a:r>
              <a:rPr lang="en-US" sz="2400" dirty="0">
                <a:latin typeface="Times New Roman" pitchFamily="18" charset="0"/>
                <a:cs typeface="Times New Roman" pitchFamily="18" charset="0"/>
              </a:rPr>
              <a:t>5</a:t>
            </a:r>
          </a:p>
        </p:txBody>
      </p:sp>
      <p:pic>
        <p:nvPicPr>
          <p:cNvPr id="11" name="Picture 6" descr="http://mnemstudio.org/ai/path/images/map3a.gif"/>
          <p:cNvPicPr>
            <a:picLocks noChangeAspect="1" noChangeArrowheads="1"/>
          </p:cNvPicPr>
          <p:nvPr/>
        </p:nvPicPr>
        <p:blipFill>
          <a:blip r:embed="rId3" cstate="print"/>
          <a:srcRect/>
          <a:stretch>
            <a:fillRect/>
          </a:stretch>
        </p:blipFill>
        <p:spPr bwMode="auto">
          <a:xfrm>
            <a:off x="4343400" y="1066800"/>
            <a:ext cx="4419600" cy="28883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017">
                                            <p:txEl>
                                              <p:pRg st="0" end="0"/>
                                            </p:txEl>
                                          </p:spTgt>
                                        </p:tgtEl>
                                        <p:attrNameLst>
                                          <p:attrName>style.visibility</p:attrName>
                                        </p:attrNameLst>
                                      </p:cBhvr>
                                      <p:to>
                                        <p:strVal val="visible"/>
                                      </p:to>
                                    </p:set>
                                    <p:animEffect transition="in" filter="wipe(down)">
                                      <p:cBhvr>
                                        <p:cTn id="7" dur="500"/>
                                        <p:tgtEl>
                                          <p:spTgt spid="860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par>
                                <p:cTn id="13" presetID="6"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par>
                                <p:cTn id="16" presetID="6" presetClass="entr" presetSubtype="16"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par>
                                <p:cTn id="19" presetID="6"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wipe(down)">
                                      <p:cBhvr>
                                        <p:cTn id="26" dur="500"/>
                                        <p:tgtEl>
                                          <p:spTgt spid="13">
                                            <p:txEl>
                                              <p:pRg st="0" end="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animEffect transition="in" filter="wipe(down)">
                                      <p:cBhvr>
                                        <p:cTn id="29" dur="500"/>
                                        <p:tgtEl>
                                          <p:spTgt spid="13">
                                            <p:txEl>
                                              <p:pRg st="1" end="1"/>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wipe(down)">
                                      <p:cBhvr>
                                        <p:cTn id="32" dur="500"/>
                                        <p:tgtEl>
                                          <p:spTgt spid="1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6017">
                                            <p:txEl>
                                              <p:pRg st="1" end="1"/>
                                            </p:txEl>
                                          </p:spTgt>
                                        </p:tgtEl>
                                        <p:attrNameLst>
                                          <p:attrName>style.visibility</p:attrName>
                                        </p:attrNameLst>
                                      </p:cBhvr>
                                      <p:to>
                                        <p:strVal val="visible"/>
                                      </p:to>
                                    </p:set>
                                    <p:animEffect transition="in" filter="wipe(down)">
                                      <p:cBhvr>
                                        <p:cTn id="37" dur="500"/>
                                        <p:tgtEl>
                                          <p:spTgt spid="8601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circle(in)">
                                      <p:cBhvr>
                                        <p:cTn id="42" dur="2000"/>
                                        <p:tgtEl>
                                          <p:spTgt spid="4">
                                            <p:txEl>
                                              <p:pRg st="0" end="0"/>
                                            </p:txEl>
                                          </p:spTgt>
                                        </p:tgtEl>
                                      </p:cBhvr>
                                    </p:animEffect>
                                  </p:childTnLst>
                                </p:cTn>
                              </p:par>
                              <p:par>
                                <p:cTn id="43" presetID="6" presetClass="entr" presetSubtype="16" fill="hold" nodeType="with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circle(in)">
                                      <p:cBhvr>
                                        <p:cTn id="45" dur="2000"/>
                                        <p:tgtEl>
                                          <p:spTgt spid="4">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86019"/>
                                        </p:tgtEl>
                                        <p:attrNameLst>
                                          <p:attrName>style.visibility</p:attrName>
                                        </p:attrNameLst>
                                      </p:cBhvr>
                                      <p:to>
                                        <p:strVal val="visible"/>
                                      </p:to>
                                    </p:set>
                                    <p:animEffect transition="in" filter="wipe(down)">
                                      <p:cBhvr>
                                        <p:cTn id="50" dur="500"/>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8991600"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agent learns more through further episodes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finally reach convergence values in matrix Q like:</a:t>
            </a:r>
          </a:p>
        </p:txBody>
      </p:sp>
      <p:pic>
        <p:nvPicPr>
          <p:cNvPr id="84994" name="Picture 2" descr="http://mnemstudio.org/ai/path/images/q_matrix4.gif"/>
          <p:cNvPicPr>
            <a:picLocks noChangeAspect="1" noChangeArrowheads="1"/>
          </p:cNvPicPr>
          <p:nvPr/>
        </p:nvPicPr>
        <p:blipFill>
          <a:blip r:embed="rId2" cstate="print"/>
          <a:srcRect/>
          <a:stretch>
            <a:fillRect/>
          </a:stretch>
        </p:blipFill>
        <p:spPr bwMode="auto">
          <a:xfrm>
            <a:off x="1828799" y="990600"/>
            <a:ext cx="4618757" cy="2563208"/>
          </a:xfrm>
          <a:prstGeom prst="rect">
            <a:avLst/>
          </a:prstGeom>
          <a:noFill/>
        </p:spPr>
      </p:pic>
      <p:sp>
        <p:nvSpPr>
          <p:cNvPr id="5" name="Rectangle 4"/>
          <p:cNvSpPr/>
          <p:nvPr/>
        </p:nvSpPr>
        <p:spPr>
          <a:xfrm>
            <a:off x="172065" y="3581400"/>
            <a:ext cx="8971935"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This matrix Q, can then be </a:t>
            </a:r>
            <a:r>
              <a:rPr lang="en-US" sz="2400" dirty="0">
                <a:solidFill>
                  <a:srgbClr val="FF0000"/>
                </a:solidFill>
                <a:latin typeface="Times New Roman" panose="02020603050405020304" pitchFamily="18" charset="0"/>
                <a:cs typeface="Times New Roman" panose="02020603050405020304" pitchFamily="18" charset="0"/>
              </a:rPr>
              <a:t>normalized</a:t>
            </a:r>
            <a:r>
              <a:rPr lang="en-US" sz="2400" dirty="0">
                <a:latin typeface="Times New Roman" panose="02020603050405020304" pitchFamily="18" charset="0"/>
                <a:cs typeface="Times New Roman" panose="02020603050405020304" pitchFamily="18" charset="0"/>
              </a:rPr>
              <a:t> (i.e.; converted to percentage) by dividing all non-zero entries by 5 :</a:t>
            </a:r>
          </a:p>
          <a:p>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84996" name="Picture 4" descr="http://mnemstudio.org/ai/path/images/q_matrix5.gif"/>
          <p:cNvPicPr>
            <a:picLocks noChangeAspect="1" noChangeArrowheads="1"/>
          </p:cNvPicPr>
          <p:nvPr/>
        </p:nvPicPr>
        <p:blipFill>
          <a:blip r:embed="rId3" cstate="print"/>
          <a:srcRect/>
          <a:stretch>
            <a:fillRect/>
          </a:stretch>
        </p:blipFill>
        <p:spPr bwMode="auto">
          <a:xfrm>
            <a:off x="3124200" y="4419600"/>
            <a:ext cx="4064000" cy="243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4994"/>
                                        </p:tgtEl>
                                        <p:attrNameLst>
                                          <p:attrName>style.visibility</p:attrName>
                                        </p:attrNameLst>
                                      </p:cBhvr>
                                      <p:to>
                                        <p:strVal val="visible"/>
                                      </p:to>
                                    </p:set>
                                    <p:animEffect transition="in" filter="wipe(down)">
                                      <p:cBhvr>
                                        <p:cTn id="15" dur="500"/>
                                        <p:tgtEl>
                                          <p:spTgt spid="8499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down)">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4996"/>
                                        </p:tgtEl>
                                        <p:attrNameLst>
                                          <p:attrName>style.visibility</p:attrName>
                                        </p:attrNameLst>
                                      </p:cBhvr>
                                      <p:to>
                                        <p:strVal val="visible"/>
                                      </p:to>
                                    </p:set>
                                    <p:animEffect transition="in" filter="wipe(down)">
                                      <p:cBhvr>
                                        <p:cTn id="25" dur="500"/>
                                        <p:tgtEl>
                                          <p:spTgt spid="8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815882"/>
          </a:xfrm>
          <a:prstGeom prst="rect">
            <a:avLst/>
          </a:prstGeom>
        </p:spPr>
        <p:txBody>
          <a:bodyPr wrap="square">
            <a:spAutoFit/>
          </a:bodyPr>
          <a:lstStyle/>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Agent has learned the most optimal paths to the goal state through experience.  </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Best sequences : the links with the </a:t>
            </a:r>
            <a:r>
              <a:rPr lang="en-US" sz="2800" dirty="0">
                <a:solidFill>
                  <a:srgbClr val="FF0000"/>
                </a:solidFill>
                <a:latin typeface="Times New Roman" panose="02020603050405020304" pitchFamily="18" charset="0"/>
                <a:cs typeface="Times New Roman" panose="02020603050405020304" pitchFamily="18" charset="0"/>
              </a:rPr>
              <a:t>highest values </a:t>
            </a:r>
            <a:r>
              <a:rPr lang="en-US" sz="2800" dirty="0">
                <a:latin typeface="Times New Roman" panose="02020603050405020304" pitchFamily="18" charset="0"/>
                <a:cs typeface="Times New Roman" panose="02020603050405020304" pitchFamily="18" charset="0"/>
              </a:rPr>
              <a:t>at each state.</a:t>
            </a:r>
          </a:p>
        </p:txBody>
      </p:sp>
      <p:pic>
        <p:nvPicPr>
          <p:cNvPr id="83970" name="Picture 2" descr="http://mnemstudio.org/ai/path/images/map5.gif"/>
          <p:cNvPicPr>
            <a:picLocks noChangeAspect="1" noChangeArrowheads="1"/>
          </p:cNvPicPr>
          <p:nvPr/>
        </p:nvPicPr>
        <p:blipFill>
          <a:blip r:embed="rId2" cstate="print"/>
          <a:srcRect/>
          <a:stretch>
            <a:fillRect/>
          </a:stretch>
        </p:blipFill>
        <p:spPr bwMode="auto">
          <a:xfrm>
            <a:off x="4267200" y="1447800"/>
            <a:ext cx="4876800" cy="3876676"/>
          </a:xfrm>
          <a:prstGeom prst="rect">
            <a:avLst/>
          </a:prstGeom>
          <a:noFill/>
        </p:spPr>
      </p:pic>
      <p:sp>
        <p:nvSpPr>
          <p:cNvPr id="5" name="Rectangle 4"/>
          <p:cNvSpPr/>
          <p:nvPr/>
        </p:nvSpPr>
        <p:spPr>
          <a:xfrm>
            <a:off x="304800" y="6096000"/>
            <a:ext cx="7422225" cy="523220"/>
          </a:xfrm>
          <a:prstGeom prst="rect">
            <a:avLst/>
          </a:prstGeom>
        </p:spPr>
        <p:txBody>
          <a:bodyPr wrap="none">
            <a:spAutoFit/>
          </a:bodyPr>
          <a:lstStyle/>
          <a:p>
            <a:r>
              <a:rPr lang="en-US" sz="2800" dirty="0"/>
              <a:t>Thus the sequence is 2 - 3 - 1 – 5  or  2-3-4-5</a:t>
            </a:r>
          </a:p>
        </p:txBody>
      </p:sp>
      <p:pic>
        <p:nvPicPr>
          <p:cNvPr id="6" name="Picture 4" descr="http://mnemstudio.org/ai/path/images/q_matrix5.gif"/>
          <p:cNvPicPr>
            <a:picLocks noChangeAspect="1" noChangeArrowheads="1"/>
          </p:cNvPicPr>
          <p:nvPr/>
        </p:nvPicPr>
        <p:blipFill>
          <a:blip r:embed="rId3" cstate="print"/>
          <a:srcRect/>
          <a:stretch>
            <a:fillRect/>
          </a:stretch>
        </p:blipFill>
        <p:spPr bwMode="auto">
          <a:xfrm>
            <a:off x="0" y="2133600"/>
            <a:ext cx="4064000" cy="2438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3970"/>
                                        </p:tgtEl>
                                        <p:attrNameLst>
                                          <p:attrName>style.visibility</p:attrName>
                                        </p:attrNameLst>
                                      </p:cBhvr>
                                      <p:to>
                                        <p:strVal val="visible"/>
                                      </p:to>
                                    </p:set>
                                    <p:animEffect transition="in" filter="wipe(down)">
                                      <p:cBhvr>
                                        <p:cTn id="17" dur="500"/>
                                        <p:tgtEl>
                                          <p:spTgt spid="839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down)">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133600"/>
            <a:ext cx="7467600" cy="830997"/>
          </a:xfrm>
          <a:prstGeom prst="rect">
            <a:avLst/>
          </a:prstGeom>
          <a:noFill/>
        </p:spPr>
        <p:txBody>
          <a:bodyPr wrap="square" rtlCol="0">
            <a:spAutoFit/>
          </a:bodyPr>
          <a:lstStyle/>
          <a:p>
            <a:r>
              <a:rPr lang="en-US" sz="4800" dirty="0">
                <a:latin typeface="Times New Roman" pitchFamily="18" charset="0"/>
                <a:cs typeface="Times New Roman" pitchFamily="18" charset="0"/>
              </a:rPr>
              <a:t>Other variants of Q learning</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cstate="print"/>
          <a:srcRect/>
          <a:stretch>
            <a:fillRect/>
          </a:stretch>
        </p:blipFill>
        <p:spPr bwMode="auto">
          <a:xfrm>
            <a:off x="0" y="0"/>
            <a:ext cx="9144000" cy="1624012"/>
          </a:xfrm>
          <a:prstGeom prst="rect">
            <a:avLst/>
          </a:prstGeom>
          <a:noFill/>
          <a:ln w="9525">
            <a:noFill/>
            <a:miter lim="800000"/>
            <a:headEnd/>
            <a:tailEnd/>
          </a:ln>
        </p:spPr>
      </p:pic>
      <p:sp>
        <p:nvSpPr>
          <p:cNvPr id="3" name="Rectangle 1"/>
          <p:cNvSpPr>
            <a:spLocks noChangeArrowheads="1"/>
          </p:cNvSpPr>
          <p:nvPr/>
        </p:nvSpPr>
        <p:spPr bwMode="auto">
          <a:xfrm>
            <a:off x="17206" y="2284512"/>
            <a:ext cx="9126794" cy="3570208"/>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lvl="0" eaLnBrk="0" hangingPunct="0"/>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Q(state, action)</a:t>
            </a:r>
            <a:endParaRPr lang="en-US" sz="2800" b="1" dirty="0">
              <a:solidFill>
                <a:srgbClr val="FF0000"/>
              </a:solidFill>
              <a:latin typeface="Times New Roman" panose="02020603050405020304" pitchFamily="18" charset="0"/>
              <a:cs typeface="Times New Roman" panose="02020603050405020304" pitchFamily="18" charset="0"/>
            </a:endParaRPr>
          </a:p>
          <a:p>
            <a:pPr lvl="0" eaLnBrk="0" hangingPunct="0"/>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 </a:t>
            </a:r>
            <a:r>
              <a:rPr lang="en-US" sz="2800" b="1" dirty="0">
                <a:solidFill>
                  <a:srgbClr val="FF0000"/>
                </a:solidFill>
                <a:latin typeface="Times New Roman" panose="02020603050405020304" pitchFamily="18" charset="0"/>
                <a:cs typeface="Times New Roman" panose="02020603050405020304" pitchFamily="18" charset="0"/>
              </a:rPr>
              <a:t>Q(state, action) + </a:t>
            </a:r>
            <a:r>
              <a:rPr lang="el-GR" sz="2800" b="1" dirty="0">
                <a:solidFill>
                  <a:srgbClr val="FF0000"/>
                </a:solidFill>
                <a:latin typeface="Cambria"/>
                <a:cs typeface="Times New Roman" panose="02020603050405020304" pitchFamily="18" charset="0"/>
              </a:rPr>
              <a:t>α</a:t>
            </a:r>
            <a:r>
              <a:rPr lang="en-US" sz="2800" b="1" dirty="0">
                <a:solidFill>
                  <a:srgbClr val="FF0000"/>
                </a:solidFill>
                <a:latin typeface="Cambria"/>
                <a:cs typeface="Times New Roman" panose="02020603050405020304" pitchFamily="18" charset="0"/>
              </a:rPr>
              <a:t>  [ </a:t>
            </a:r>
            <a:r>
              <a:rPr lang="en-US" sz="2800" b="1" dirty="0">
                <a:solidFill>
                  <a:srgbClr val="FF0000"/>
                </a:solidFill>
                <a:latin typeface="Times New Roman" panose="02020603050405020304" pitchFamily="18" charset="0"/>
                <a:cs typeface="Times New Roman" panose="02020603050405020304" pitchFamily="18" charset="0"/>
              </a:rPr>
              <a:t>R(state</a:t>
            </a: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action) + </a:t>
            </a:r>
          </a:p>
          <a:p>
            <a:pPr lvl="0" eaLnBrk="0" hangingPunct="0"/>
            <a:r>
              <a:rPr lang="en-US" sz="2800" b="1" dirty="0">
                <a:solidFill>
                  <a:srgbClr val="FF0000"/>
                </a:solidFill>
                <a:latin typeface="Times New Roman" panose="02020603050405020304" pitchFamily="18" charset="0"/>
                <a:cs typeface="Times New Roman" panose="02020603050405020304" pitchFamily="18" charset="0"/>
              </a:rPr>
              <a:t>γ</a:t>
            </a: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 Max(Q(next state, all actions) )-  </a:t>
            </a:r>
            <a:r>
              <a:rPr lang="en-US" sz="2800" b="1" dirty="0">
                <a:solidFill>
                  <a:srgbClr val="FF0000"/>
                </a:solidFill>
                <a:latin typeface="Times New Roman" panose="02020603050405020304" pitchFamily="18" charset="0"/>
                <a:cs typeface="Times New Roman" panose="02020603050405020304" pitchFamily="18" charset="0"/>
              </a:rPr>
              <a:t>Q(state, action) ]</a:t>
            </a:r>
          </a:p>
          <a:p>
            <a:pPr lvl="0" eaLnBrk="0" hangingPunct="0"/>
            <a:endParaRPr lang="en-US" sz="2800" b="1" dirty="0">
              <a:solidFill>
                <a:srgbClr val="FF0000"/>
              </a:solidFill>
              <a:latin typeface="Cambria"/>
              <a:cs typeface="Times New Roman" panose="02020603050405020304" pitchFamily="18" charset="0"/>
            </a:endParaRPr>
          </a:p>
          <a:p>
            <a:pPr lvl="0" eaLnBrk="0" hangingPunct="0"/>
            <a:r>
              <a:rPr lang="el-GR" sz="2400" b="1" dirty="0">
                <a:solidFill>
                  <a:srgbClr val="FF0000"/>
                </a:solidFill>
                <a:latin typeface="Cambria"/>
                <a:cs typeface="Times New Roman" panose="02020603050405020304" pitchFamily="18" charset="0"/>
              </a:rPr>
              <a:t>α</a:t>
            </a:r>
            <a:r>
              <a:rPr lang="en-US" sz="2400" b="1" dirty="0">
                <a:solidFill>
                  <a:srgbClr val="FF0000"/>
                </a:solidFill>
                <a:latin typeface="Cambria"/>
                <a:cs typeface="Times New Roman" panose="02020603050405020304" pitchFamily="18" charset="0"/>
              </a:rPr>
              <a:t> (learning rate)</a:t>
            </a:r>
            <a:r>
              <a:rPr lang="en-US" sz="2400" dirty="0"/>
              <a:t> When alpha is close to 0, we’re not updating very aggressively. When alpha is close to 1, we’re simply replacing the old value with the updated value.</a:t>
            </a:r>
            <a:endParaRPr lang="en-US" sz="2400" b="1" dirty="0">
              <a:solidFill>
                <a:srgbClr val="FF0000"/>
              </a:solidFill>
              <a:latin typeface="Cambria"/>
              <a:cs typeface="Times New Roman" panose="02020603050405020304" pitchFamily="18" charset="0"/>
            </a:endParaRPr>
          </a:p>
          <a:p>
            <a:pPr lvl="0" eaLnBrk="0" hangingPunct="0"/>
            <a:r>
              <a:rPr lang="en-US" sz="2400" b="1" dirty="0">
                <a:solidFill>
                  <a:srgbClr val="FF0000"/>
                </a:solidFill>
                <a:latin typeface="Times New Roman" panose="02020603050405020304" pitchFamily="18" charset="0"/>
                <a:cs typeface="Times New Roman" panose="02020603050405020304" pitchFamily="18" charset="0"/>
              </a:rPr>
              <a:t>γ(discount factor)</a:t>
            </a:r>
            <a:r>
              <a:rPr lang="en-US" sz="2400" dirty="0"/>
              <a:t> This quantifies the difference in importance between immediate rewards and future rewards.</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0530"/>
                                        </p:tgtEl>
                                        <p:attrNameLst>
                                          <p:attrName>style.visibility</p:attrName>
                                        </p:attrNameLst>
                                      </p:cBhvr>
                                      <p:to>
                                        <p:strVal val="visible"/>
                                      </p:to>
                                    </p:set>
                                    <p:anim calcmode="lin" valueType="num">
                                      <p:cBhvr additive="base">
                                        <p:cTn id="7" dur="500" fill="hold"/>
                                        <p:tgtEl>
                                          <p:spTgt spid="150530"/>
                                        </p:tgtEl>
                                        <p:attrNameLst>
                                          <p:attrName>ppt_x</p:attrName>
                                        </p:attrNameLst>
                                      </p:cBhvr>
                                      <p:tavLst>
                                        <p:tav tm="0">
                                          <p:val>
                                            <p:strVal val="#ppt_x"/>
                                          </p:val>
                                        </p:tav>
                                        <p:tav tm="100000">
                                          <p:val>
                                            <p:strVal val="#ppt_x"/>
                                          </p:val>
                                        </p:tav>
                                      </p:tavLst>
                                    </p:anim>
                                    <p:anim calcmode="lin" valueType="num">
                                      <p:cBhvr additive="base">
                                        <p:cTn id="8" dur="500" fill="hold"/>
                                        <p:tgtEl>
                                          <p:spTgt spid="1505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 y="2133600"/>
            <a:ext cx="9144001" cy="2971800"/>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6434" name="Picture 2"/>
          <p:cNvPicPr>
            <a:picLocks noChangeAspect="1" noChangeArrowheads="1"/>
          </p:cNvPicPr>
          <p:nvPr/>
        </p:nvPicPr>
        <p:blipFill>
          <a:blip r:embed="rId2" cstate="print"/>
          <a:srcRect/>
          <a:stretch>
            <a:fillRect/>
          </a:stretch>
        </p:blipFill>
        <p:spPr bwMode="auto">
          <a:xfrm>
            <a:off x="1" y="3241258"/>
            <a:ext cx="9144000" cy="3007142"/>
          </a:xfrm>
          <a:prstGeom prst="rect">
            <a:avLst/>
          </a:prstGeom>
          <a:noFill/>
          <a:ln w="9525">
            <a:noFill/>
            <a:miter lim="800000"/>
            <a:headEnd/>
            <a:tailEnd/>
          </a:ln>
        </p:spPr>
      </p:pic>
      <p:sp>
        <p:nvSpPr>
          <p:cNvPr id="3" name="Rectangle 1"/>
          <p:cNvSpPr>
            <a:spLocks noChangeArrowheads="1"/>
          </p:cNvSpPr>
          <p:nvPr/>
        </p:nvSpPr>
        <p:spPr bwMode="auto">
          <a:xfrm>
            <a:off x="0" y="-961546"/>
            <a:ext cx="9126794" cy="5170646"/>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lvl="0" eaLnBrk="0" hangingPunct="0"/>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Q(state, action)</a:t>
            </a:r>
          </a:p>
          <a:p>
            <a:pPr lvl="0" eaLnBrk="0" hangingPunct="0"/>
            <a:endParaRPr lang="en-US" sz="2800" b="1" dirty="0">
              <a:solidFill>
                <a:srgbClr val="FF0000"/>
              </a:solidFill>
              <a:latin typeface="Times New Roman" panose="02020603050405020304" pitchFamily="18" charset="0"/>
              <a:cs typeface="Times New Roman" panose="02020603050405020304" pitchFamily="18" charset="0"/>
            </a:endParaRPr>
          </a:p>
          <a:p>
            <a:pPr lvl="0" eaLnBrk="0" hangingPunct="0"/>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 </a:t>
            </a:r>
            <a:r>
              <a:rPr lang="en-US" sz="2800" b="1" dirty="0">
                <a:solidFill>
                  <a:srgbClr val="FF0000"/>
                </a:solidFill>
                <a:latin typeface="Times New Roman" panose="02020603050405020304" pitchFamily="18" charset="0"/>
                <a:cs typeface="Times New Roman" panose="02020603050405020304" pitchFamily="18" charset="0"/>
              </a:rPr>
              <a:t>Q(state, action) + </a:t>
            </a:r>
            <a:r>
              <a:rPr lang="el-GR" sz="2800" b="1" dirty="0">
                <a:solidFill>
                  <a:srgbClr val="FF0000"/>
                </a:solidFill>
                <a:latin typeface="Cambria"/>
                <a:cs typeface="Times New Roman" panose="02020603050405020304" pitchFamily="18" charset="0"/>
              </a:rPr>
              <a:t>α</a:t>
            </a:r>
            <a:r>
              <a:rPr lang="en-US" sz="2800" b="1" dirty="0">
                <a:solidFill>
                  <a:srgbClr val="FF0000"/>
                </a:solidFill>
                <a:latin typeface="Cambria"/>
                <a:cs typeface="Times New Roman" panose="02020603050405020304" pitchFamily="18" charset="0"/>
              </a:rPr>
              <a:t>  [ </a:t>
            </a:r>
            <a:r>
              <a:rPr lang="en-US" sz="2800" b="1" dirty="0">
                <a:solidFill>
                  <a:srgbClr val="FF0000"/>
                </a:solidFill>
                <a:latin typeface="Times New Roman" panose="02020603050405020304" pitchFamily="18" charset="0"/>
                <a:cs typeface="Times New Roman" panose="02020603050405020304" pitchFamily="18" charset="0"/>
              </a:rPr>
              <a:t>R(state</a:t>
            </a: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action) + </a:t>
            </a:r>
          </a:p>
          <a:p>
            <a:pPr lvl="0" eaLnBrk="0" hangingPunct="0"/>
            <a:r>
              <a:rPr lang="en-US" sz="2800" b="1" dirty="0">
                <a:solidFill>
                  <a:srgbClr val="FF0000"/>
                </a:solidFill>
                <a:latin typeface="Times New Roman" panose="02020603050405020304" pitchFamily="18" charset="0"/>
                <a:cs typeface="Times New Roman" panose="02020603050405020304" pitchFamily="18" charset="0"/>
              </a:rPr>
              <a:t>γ</a:t>
            </a: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 Max(Q(next state, all actions) -  </a:t>
            </a:r>
            <a:r>
              <a:rPr lang="en-US" sz="2800" b="1" dirty="0">
                <a:solidFill>
                  <a:srgbClr val="FF0000"/>
                </a:solidFill>
                <a:latin typeface="Times New Roman" panose="02020603050405020304" pitchFamily="18" charset="0"/>
                <a:cs typeface="Times New Roman" panose="02020603050405020304" pitchFamily="18" charset="0"/>
              </a:rPr>
              <a:t>Q(state, action) ]</a:t>
            </a:r>
          </a:p>
          <a:p>
            <a:pPr lvl="0" eaLnBrk="0" hangingPunct="0"/>
            <a:endParaRPr lang="en-US" sz="2800" b="1" dirty="0">
              <a:solidFill>
                <a:srgbClr val="FF0000"/>
              </a:solidFill>
              <a:latin typeface="Cambria"/>
              <a:cs typeface="Times New Roman" panose="02020603050405020304" pitchFamily="18" charset="0"/>
            </a:endParaRPr>
          </a:p>
          <a:p>
            <a:pPr lvl="0" eaLnBrk="0" hangingPunct="0"/>
            <a:r>
              <a:rPr lang="el-GR" sz="2800" b="1" dirty="0">
                <a:solidFill>
                  <a:srgbClr val="FF0000"/>
                </a:solidFill>
                <a:latin typeface="Cambria"/>
                <a:cs typeface="Times New Roman" panose="02020603050405020304" pitchFamily="18" charset="0"/>
              </a:rPr>
              <a:t>α</a:t>
            </a:r>
            <a:r>
              <a:rPr lang="en-US" sz="2800" b="1" dirty="0">
                <a:solidFill>
                  <a:srgbClr val="FF0000"/>
                </a:solidFill>
                <a:latin typeface="Cambria"/>
                <a:cs typeface="Times New Roman" panose="02020603050405020304" pitchFamily="18" charset="0"/>
              </a:rPr>
              <a:t> (learning rate)</a:t>
            </a:r>
            <a:r>
              <a:rPr lang="en-US" sz="2800" dirty="0"/>
              <a:t> When alpha is close to 0, we’re not updating very aggressively. When alpha is close to 1, we’re simply replacing the old value with the updated value.</a:t>
            </a:r>
            <a:endParaRPr lang="en-US" sz="2800" b="1" dirty="0">
              <a:solidFill>
                <a:srgbClr val="FF0000"/>
              </a:solidFill>
              <a:latin typeface="Cambria"/>
              <a:cs typeface="Times New Roman" panose="02020603050405020304" pitchFamily="18" charset="0"/>
            </a:endParaRPr>
          </a:p>
          <a:p>
            <a:pPr lvl="0" eaLnBrk="0" hangingPunct="0"/>
            <a:r>
              <a:rPr lang="en-US" sz="2800" b="1" dirty="0">
                <a:solidFill>
                  <a:srgbClr val="FF0000"/>
                </a:solidFill>
                <a:latin typeface="Times New Roman" panose="02020603050405020304" pitchFamily="18" charset="0"/>
                <a:cs typeface="Times New Roman" panose="02020603050405020304" pitchFamily="18" charset="0"/>
              </a:rPr>
              <a:t>γ(discount factor)</a:t>
            </a:r>
            <a:r>
              <a:rPr lang="en-US" sz="2800" dirty="0"/>
              <a:t> This quantifies the difference in importance between immediate rewards and future rewards.</a:t>
            </a:r>
            <a:endParaRPr kumimoji="0" 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altLang="en-US" dirty="0">
                <a:latin typeface="Times New Roman" panose="02020603050405020304" pitchFamily="18" charset="0"/>
                <a:cs typeface="Times New Roman" panose="02020603050405020304" pitchFamily="18" charset="0"/>
              </a:rPr>
              <a:t>Conclusion</a:t>
            </a:r>
          </a:p>
        </p:txBody>
      </p:sp>
      <p:sp>
        <p:nvSpPr>
          <p:cNvPr id="48130" name="Text Box 4"/>
          <p:cNvSpPr txBox="1">
            <a:spLocks noChangeArrowheads="1"/>
          </p:cNvSpPr>
          <p:nvPr/>
        </p:nvSpPr>
        <p:spPr bwMode="auto">
          <a:xfrm>
            <a:off x="152400" y="1504950"/>
            <a:ext cx="8991599"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US" altLang="en-US" sz="2800" dirty="0">
                <a:latin typeface="Times New Roman" panose="02020603050405020304" pitchFamily="18" charset="0"/>
                <a:cs typeface="Times New Roman" panose="02020603050405020304" pitchFamily="18" charset="0"/>
              </a:rPr>
              <a:t>Reinforcement learning addresses a very broad and relevant </a:t>
            </a:r>
            <a:r>
              <a:rPr lang="en-US" altLang="en-US" sz="2800" dirty="0" err="1">
                <a:latin typeface="Times New Roman" panose="02020603050405020304" pitchFamily="18" charset="0"/>
                <a:cs typeface="Times New Roman" panose="02020603050405020304" pitchFamily="18" charset="0"/>
              </a:rPr>
              <a:t>question:How</a:t>
            </a:r>
            <a:r>
              <a:rPr lang="en-US" altLang="en-US" sz="2800" dirty="0">
                <a:latin typeface="Times New Roman" panose="02020603050405020304" pitchFamily="18" charset="0"/>
                <a:cs typeface="Times New Roman" panose="02020603050405020304" pitchFamily="18" charset="0"/>
              </a:rPr>
              <a:t> can we learn to survive in our environment?</a:t>
            </a:r>
          </a:p>
          <a:p>
            <a:pPr eaLnBrk="1" hangingPunct="1">
              <a:buFontTx/>
              <a:buChar char="•"/>
            </a:pPr>
            <a:r>
              <a:rPr lang="en-US" altLang="en-US" sz="2800" dirty="0">
                <a:latin typeface="Times New Roman" panose="02020603050405020304" pitchFamily="18" charset="0"/>
                <a:cs typeface="Times New Roman" panose="02020603050405020304" pitchFamily="18" charset="0"/>
              </a:rPr>
              <a:t> We have looked at Q-learning, which simply learns from experience. No model of the world is needed.</a:t>
            </a:r>
          </a:p>
          <a:p>
            <a:pPr eaLnBrk="1" hangingPunct="1">
              <a:buFontTx/>
              <a:buChar char="•"/>
            </a:pPr>
            <a:r>
              <a:rPr lang="en-US" altLang="en-US" sz="2800" dirty="0">
                <a:latin typeface="Times New Roman" panose="02020603050405020304" pitchFamily="18" charset="0"/>
                <a:cs typeface="Times New Roman" panose="02020603050405020304" pitchFamily="18" charset="0"/>
              </a:rPr>
              <a:t> We made simplifying assumptions: e.g. state of the world only depends on last state and action. This is the </a:t>
            </a:r>
            <a:r>
              <a:rPr lang="en-US" altLang="en-US" sz="2800" i="1" dirty="0">
                <a:latin typeface="Times New Roman" panose="02020603050405020304" pitchFamily="18" charset="0"/>
                <a:cs typeface="Times New Roman" panose="02020603050405020304" pitchFamily="18" charset="0"/>
              </a:rPr>
              <a:t>Markov</a:t>
            </a:r>
            <a:r>
              <a:rPr lang="en-US" altLang="en-US" sz="2800" dirty="0">
                <a:latin typeface="Times New Roman" panose="02020603050405020304" pitchFamily="18" charset="0"/>
                <a:cs typeface="Times New Roman" panose="02020603050405020304" pitchFamily="18" charset="0"/>
              </a:rPr>
              <a:t> assumption. The model is called a </a:t>
            </a:r>
            <a:r>
              <a:rPr lang="en-US" altLang="en-US" sz="2800" i="1" dirty="0">
                <a:latin typeface="Times New Roman" panose="02020603050405020304" pitchFamily="18" charset="0"/>
                <a:cs typeface="Times New Roman" panose="02020603050405020304" pitchFamily="18" charset="0"/>
              </a:rPr>
              <a:t>Markov Decision Process (MDP).</a:t>
            </a:r>
          </a:p>
          <a:p>
            <a:pPr eaLnBrk="1" hangingPunct="1">
              <a:buFontTx/>
              <a:buChar char="•"/>
            </a:pPr>
            <a:r>
              <a:rPr lang="en-US" altLang="en-US" sz="2800" dirty="0">
                <a:latin typeface="Times New Roman" panose="02020603050405020304" pitchFamily="18" charset="0"/>
                <a:cs typeface="Times New Roman" panose="02020603050405020304" pitchFamily="18" charset="0"/>
              </a:rPr>
              <a:t> We assumed deterministic dynamics, reward function, but the world really is stochastic.</a:t>
            </a:r>
          </a:p>
          <a:p>
            <a:pPr eaLnBrk="1" hangingPunct="1">
              <a:buFontTx/>
              <a:buChar char="•"/>
            </a:pPr>
            <a:r>
              <a:rPr lang="en-US" altLang="en-US" sz="2800" dirty="0">
                <a:latin typeface="Times New Roman" panose="02020603050405020304" pitchFamily="18" charset="0"/>
                <a:cs typeface="Times New Roman" panose="02020603050405020304" pitchFamily="18" charset="0"/>
              </a:rPr>
              <a:t> There are many extensions to speed up learning.</a:t>
            </a:r>
          </a:p>
        </p:txBody>
      </p:sp>
      <p:sp>
        <p:nvSpPr>
          <p:cNvPr id="48131" name="TextBox 5"/>
          <p:cNvSpPr txBox="1">
            <a:spLocks noChangeArrowheads="1"/>
          </p:cNvSpPr>
          <p:nvPr/>
        </p:nvSpPr>
        <p:spPr bwMode="auto">
          <a:xfrm>
            <a:off x="601663" y="6251575"/>
            <a:ext cx="1847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400" i="1" dirty="0"/>
          </a:p>
        </p:txBody>
      </p:sp>
    </p:spTree>
    <p:extLst>
      <p:ext uri="{BB962C8B-B14F-4D97-AF65-F5344CB8AC3E}">
        <p14:creationId xmlns:p14="http://schemas.microsoft.com/office/powerpoint/2010/main" val="28497924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0" y="1676400"/>
            <a:ext cx="9144000" cy="3970318"/>
          </a:xfrm>
          <a:prstGeom prst="rect">
            <a:avLst/>
          </a:prstGeom>
        </p:spPr>
        <p:txBody>
          <a:bodyPr wrap="square">
            <a:spAutoFit/>
          </a:bodyPr>
          <a:lstStyle/>
          <a:p>
            <a:r>
              <a:rPr lang="en-US" sz="3600" dirty="0"/>
              <a:t>We seek a single agent which can solve any human-level task</a:t>
            </a:r>
          </a:p>
          <a:p>
            <a:r>
              <a:rPr lang="en-US" sz="3600" dirty="0"/>
              <a:t> RL (Reinforcement Learning) defines the objective</a:t>
            </a:r>
          </a:p>
          <a:p>
            <a:r>
              <a:rPr lang="en-US" sz="3600" dirty="0"/>
              <a:t> DL(Deep learning)  gives the mechanism </a:t>
            </a:r>
          </a:p>
          <a:p>
            <a:endParaRPr lang="en-US" sz="3600" dirty="0"/>
          </a:p>
          <a:p>
            <a:r>
              <a:rPr lang="en-US" sz="3600" dirty="0"/>
              <a:t>RL + DL = general intelligence</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PSM V80 D211 Edward Lee Thorndike.png"/>
          <p:cNvPicPr>
            <a:picLocks noChangeAspect="1" noChangeArrowheads="1"/>
          </p:cNvPicPr>
          <p:nvPr/>
        </p:nvPicPr>
        <p:blipFill>
          <a:blip r:embed="rId2" cstate="print"/>
          <a:srcRect/>
          <a:stretch>
            <a:fillRect/>
          </a:stretch>
        </p:blipFill>
        <p:spPr bwMode="auto">
          <a:xfrm>
            <a:off x="0" y="0"/>
            <a:ext cx="3917360" cy="5181600"/>
          </a:xfrm>
          <a:prstGeom prst="rect">
            <a:avLst/>
          </a:prstGeom>
          <a:noFill/>
        </p:spPr>
      </p:pic>
      <p:sp>
        <p:nvSpPr>
          <p:cNvPr id="3" name="Rectangle 2"/>
          <p:cNvSpPr/>
          <p:nvPr/>
        </p:nvSpPr>
        <p:spPr>
          <a:xfrm>
            <a:off x="0" y="5380672"/>
            <a:ext cx="9144000" cy="1200329"/>
          </a:xfrm>
          <a:prstGeom prst="rect">
            <a:avLst/>
          </a:prstGeom>
        </p:spPr>
        <p:txBody>
          <a:bodyPr wrap="square">
            <a:spAutoFit/>
          </a:bodyPr>
          <a:lstStyle/>
          <a:p>
            <a:r>
              <a:rPr lang="en-US" sz="2400" b="1" dirty="0"/>
              <a:t>Edward Lee Thorndike</a:t>
            </a:r>
            <a:r>
              <a:rPr lang="en-US" sz="2400" dirty="0"/>
              <a:t> (August 31, 1874 – August 9, 1949) was an American </a:t>
            </a:r>
            <a:r>
              <a:rPr lang="en-US" sz="2400" dirty="0">
                <a:hlinkClick r:id="rId3" tooltip="Psychologist"/>
              </a:rPr>
              <a:t>psychologist</a:t>
            </a:r>
            <a:r>
              <a:rPr lang="en-US" sz="2400" dirty="0"/>
              <a:t> who spent nearly his entire career at </a:t>
            </a:r>
            <a:r>
              <a:rPr lang="en-US" sz="2400" u="sng" dirty="0">
                <a:hlinkClick r:id="rId4"/>
              </a:rPr>
              <a:t>Teachers College, Columbia University</a:t>
            </a:r>
            <a:endParaRPr lang="en-US" sz="2400" dirty="0"/>
          </a:p>
        </p:txBody>
      </p:sp>
      <p:sp>
        <p:nvSpPr>
          <p:cNvPr id="4" name="Rectangle 3"/>
          <p:cNvSpPr/>
          <p:nvPr/>
        </p:nvSpPr>
        <p:spPr>
          <a:xfrm>
            <a:off x="4191000" y="0"/>
            <a:ext cx="4953000" cy="5016758"/>
          </a:xfrm>
          <a:prstGeom prst="rect">
            <a:avLst/>
          </a:prstGeom>
        </p:spPr>
        <p:txBody>
          <a:bodyPr wrap="square">
            <a:spAutoFit/>
          </a:bodyPr>
          <a:lstStyle/>
          <a:p>
            <a:r>
              <a:rPr lang="en-US" sz="3200" dirty="0"/>
              <a:t>Edward Thorndike had a powerful impact on </a:t>
            </a:r>
          </a:p>
          <a:p>
            <a:endParaRPr lang="en-US" sz="3200" dirty="0"/>
          </a:p>
          <a:p>
            <a:r>
              <a:rPr lang="en-US" sz="3200" i="1" dirty="0">
                <a:solidFill>
                  <a:srgbClr val="FF0000"/>
                </a:solidFill>
              </a:rPr>
              <a:t>Reinforcement theory and behavior analysis</a:t>
            </a:r>
            <a:r>
              <a:rPr lang="en-US" sz="3200" dirty="0"/>
              <a:t>, </a:t>
            </a:r>
          </a:p>
          <a:p>
            <a:endParaRPr lang="en-US" sz="3200" dirty="0"/>
          </a:p>
          <a:p>
            <a:r>
              <a:rPr lang="en-US" sz="3200" dirty="0"/>
              <a:t>providing the basic framework for empirical laws in behavior psychology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098"/>
                                        </p:tgtEl>
                                        <p:attrNameLst>
                                          <p:attrName>style.visibility</p:attrName>
                                        </p:attrNameLst>
                                      </p:cBhvr>
                                      <p:to>
                                        <p:strVal val="visible"/>
                                      </p:to>
                                    </p:set>
                                    <p:anim calcmode="lin" valueType="num">
                                      <p:cBhvr additive="base">
                                        <p:cTn id="7" dur="500" fill="hold"/>
                                        <p:tgtEl>
                                          <p:spTgt spid="132098"/>
                                        </p:tgtEl>
                                        <p:attrNameLst>
                                          <p:attrName>ppt_x</p:attrName>
                                        </p:attrNameLst>
                                      </p:cBhvr>
                                      <p:tavLst>
                                        <p:tav tm="0">
                                          <p:val>
                                            <p:strVal val="#ppt_x"/>
                                          </p:val>
                                        </p:tav>
                                        <p:tav tm="100000">
                                          <p:val>
                                            <p:strVal val="#ppt_x"/>
                                          </p:val>
                                        </p:tav>
                                      </p:tavLst>
                                    </p:anim>
                                    <p:anim calcmode="lin" valueType="num">
                                      <p:cBhvr additive="base">
                                        <p:cTn id="8" dur="500" fill="hold"/>
                                        <p:tgtEl>
                                          <p:spTgt spid="132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1143000"/>
          </a:xfrm>
        </p:spPr>
        <p:txBody>
          <a:bodyPr/>
          <a:lstStyle/>
          <a:p>
            <a:r>
              <a:rPr lang="en-US" altLang="en-US" dirty="0">
                <a:latin typeface="Times New Roman" panose="02020603050405020304" pitchFamily="18" charset="0"/>
                <a:cs typeface="Times New Roman" panose="02020603050405020304" pitchFamily="18" charset="0"/>
              </a:rPr>
              <a:t>What is Neural Network?</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76200" y="1447800"/>
            <a:ext cx="9067800" cy="2677656"/>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Tahoma" panose="020B0604030504040204" pitchFamily="34" charset="0"/>
              </a:rPr>
              <a:t> </a:t>
            </a:r>
            <a:r>
              <a:rPr lang="en-US" sz="2800" dirty="0">
                <a:solidFill>
                  <a:srgbClr val="000000"/>
                </a:solidFill>
                <a:latin typeface="Times New Roman" panose="02020603050405020304" pitchFamily="18" charset="0"/>
                <a:cs typeface="Times New Roman" panose="02020603050405020304" pitchFamily="18" charset="0"/>
              </a:rPr>
              <a:t>Relatively crude electronic </a:t>
            </a:r>
            <a:r>
              <a:rPr lang="en-US" sz="2800" dirty="0">
                <a:solidFill>
                  <a:srgbClr val="FF0000"/>
                </a:solidFill>
                <a:latin typeface="Times New Roman" panose="02020603050405020304" pitchFamily="18" charset="0"/>
                <a:cs typeface="Times New Roman" panose="02020603050405020304" pitchFamily="18" charset="0"/>
              </a:rPr>
              <a:t>networks of "neurons" </a:t>
            </a:r>
            <a:r>
              <a:rPr lang="en-US" sz="2800" dirty="0">
                <a:solidFill>
                  <a:srgbClr val="000000"/>
                </a:solidFill>
                <a:latin typeface="Times New Roman" panose="02020603050405020304" pitchFamily="18" charset="0"/>
                <a:cs typeface="Times New Roman" panose="02020603050405020304" pitchFamily="18" charset="0"/>
              </a:rPr>
              <a:t>based on the neural structure of the brain.</a:t>
            </a:r>
          </a:p>
          <a:p>
            <a:pPr marL="457200"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Can learn by trial and error any network of neurons or nuclei that function together to perform some function in the body </a:t>
            </a:r>
          </a:p>
          <a:p>
            <a:endParaRPr lang="en-US" sz="2800" dirty="0">
              <a:latin typeface="Times New Roman" panose="02020603050405020304" pitchFamily="18" charset="0"/>
              <a:cs typeface="Times New Roman" panose="02020603050405020304" pitchFamily="18" charset="0"/>
            </a:endParaRPr>
          </a:p>
        </p:txBody>
      </p:sp>
      <p:pic>
        <p:nvPicPr>
          <p:cNvPr id="4" name="Picture 3" descr="C:\Users\GANESH ANAND\Desktop\neural_net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 y="3596148"/>
            <a:ext cx="3733800"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GANESH ANAND\Desktop\AAN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3581400"/>
            <a:ext cx="4953000" cy="250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62000" y="6169486"/>
            <a:ext cx="2356158" cy="369332"/>
          </a:xfrm>
          <a:prstGeom prst="rect">
            <a:avLst/>
          </a:prstGeom>
        </p:spPr>
        <p:txBody>
          <a:bodyPr wrap="none">
            <a:spAutoFit/>
          </a:bodyPr>
          <a:lstStyle/>
          <a:p>
            <a:r>
              <a:rPr lang="en-US" altLang="en-US" dirty="0"/>
              <a:t>NEURAL NETWORK</a:t>
            </a:r>
          </a:p>
        </p:txBody>
      </p:sp>
      <p:sp>
        <p:nvSpPr>
          <p:cNvPr id="7" name="Rectangle 6"/>
          <p:cNvSpPr/>
          <p:nvPr/>
        </p:nvSpPr>
        <p:spPr>
          <a:xfrm>
            <a:off x="4689375" y="6169486"/>
            <a:ext cx="3651449" cy="369332"/>
          </a:xfrm>
          <a:prstGeom prst="rect">
            <a:avLst/>
          </a:prstGeom>
        </p:spPr>
        <p:txBody>
          <a:bodyPr wrap="none">
            <a:spAutoFit/>
          </a:bodyPr>
          <a:lstStyle/>
          <a:p>
            <a:r>
              <a:rPr lang="en-US" altLang="en-US" dirty="0"/>
              <a:t>ARTIFICIAL NEURAL NETWORK</a:t>
            </a:r>
          </a:p>
        </p:txBody>
      </p:sp>
    </p:spTree>
    <p:extLst>
      <p:ext uri="{BB962C8B-B14F-4D97-AF65-F5344CB8AC3E}">
        <p14:creationId xmlns:p14="http://schemas.microsoft.com/office/powerpoint/2010/main" val="7335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Left)">
                                      <p:cBhvr>
                                        <p:cTn id="7" dur="500"/>
                                        <p:tgtEl>
                                          <p:spTgt spid="4"/>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down)">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down)">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Learning Example</a:t>
            </a:r>
          </a:p>
        </p:txBody>
      </p:sp>
      <p:sp>
        <p:nvSpPr>
          <p:cNvPr id="3" name="Rectangle 2"/>
          <p:cNvSpPr/>
          <p:nvPr/>
        </p:nvSpPr>
        <p:spPr>
          <a:xfrm>
            <a:off x="152400" y="1371600"/>
            <a:ext cx="8991600" cy="1569660"/>
          </a:xfrm>
          <a:prstGeom prst="rect">
            <a:avLst/>
          </a:prstGeom>
        </p:spPr>
        <p:txBody>
          <a:bodyPr wrap="square">
            <a:spAutoFit/>
          </a:bodyPr>
          <a:lstStyle/>
          <a:p>
            <a:pPr>
              <a:buFont typeface="Arial" pitchFamily="34" charset="0"/>
              <a:buChar char="•"/>
            </a:pPr>
            <a:r>
              <a:rPr lang="en-US" sz="2400" dirty="0">
                <a:latin typeface="Times New Roman" pitchFamily="18" charset="0"/>
                <a:cs typeface="Times New Roman" pitchFamily="18" charset="0"/>
              </a:rPr>
              <a:t>5 rooms in a building connected by doors as shown in the figure below.  </a:t>
            </a:r>
          </a:p>
          <a:p>
            <a:pPr>
              <a:buFont typeface="Arial" pitchFamily="34" charset="0"/>
              <a:buChar char="•"/>
            </a:pPr>
            <a:r>
              <a:rPr lang="en-US" sz="2400" dirty="0">
                <a:latin typeface="Times New Roman" pitchFamily="18" charset="0"/>
                <a:cs typeface="Times New Roman" pitchFamily="18" charset="0"/>
              </a:rPr>
              <a:t>The outside of the building can be thought of as one big room (5). </a:t>
            </a:r>
          </a:p>
          <a:p>
            <a:pPr>
              <a:buFont typeface="Arial" pitchFamily="34" charset="0"/>
              <a:buChar char="•"/>
            </a:pPr>
            <a:r>
              <a:rPr lang="en-US" sz="2400" dirty="0">
                <a:latin typeface="Times New Roman" pitchFamily="18" charset="0"/>
                <a:cs typeface="Times New Roman" pitchFamily="18" charset="0"/>
              </a:rPr>
              <a:t>  Doors 1 and 4 lead from building to room 5 (outside).</a:t>
            </a:r>
          </a:p>
        </p:txBody>
      </p:sp>
      <p:pic>
        <p:nvPicPr>
          <p:cNvPr id="40962" name="Picture 2" descr="http://mnemstudio.org/ai/path/images/modeling_environment_clip_image002a.gif"/>
          <p:cNvPicPr>
            <a:picLocks noChangeAspect="1" noChangeArrowheads="1"/>
          </p:cNvPicPr>
          <p:nvPr/>
        </p:nvPicPr>
        <p:blipFill>
          <a:blip r:embed="rId2" cstate="print"/>
          <a:srcRect/>
          <a:stretch>
            <a:fillRect/>
          </a:stretch>
        </p:blipFill>
        <p:spPr bwMode="auto">
          <a:xfrm>
            <a:off x="2209800" y="3124200"/>
            <a:ext cx="5486400" cy="31813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0962"/>
                                        </p:tgtEl>
                                        <p:attrNameLst>
                                          <p:attrName>style.visibility</p:attrName>
                                        </p:attrNameLst>
                                      </p:cBhvr>
                                      <p:to>
                                        <p:strVal val="visible"/>
                                      </p:to>
                                    </p:set>
                                    <p:animEffect transition="in" filter="circle(in)">
                                      <p:cBhvr>
                                        <p:cTn id="12" dur="2000"/>
                                        <p:tgtEl>
                                          <p:spTgt spid="409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p>
        </p:txBody>
      </p:sp>
      <p:pic>
        <p:nvPicPr>
          <p:cNvPr id="65538" name="Picture 2" descr="http://mnemstudio.org/ai/path/images/map1a.gif"/>
          <p:cNvPicPr>
            <a:picLocks noChangeAspect="1" noChangeArrowheads="1"/>
          </p:cNvPicPr>
          <p:nvPr/>
        </p:nvPicPr>
        <p:blipFill>
          <a:blip r:embed="rId2" cstate="print"/>
          <a:srcRect/>
          <a:stretch>
            <a:fillRect/>
          </a:stretch>
        </p:blipFill>
        <p:spPr bwMode="auto">
          <a:xfrm>
            <a:off x="5105400" y="1496452"/>
            <a:ext cx="4038600" cy="2286001"/>
          </a:xfrm>
          <a:prstGeom prst="rect">
            <a:avLst/>
          </a:prstGeom>
          <a:noFill/>
        </p:spPr>
      </p:pic>
      <p:sp>
        <p:nvSpPr>
          <p:cNvPr id="4" name="Rectangle 3"/>
          <p:cNvSpPr/>
          <p:nvPr/>
        </p:nvSpPr>
        <p:spPr>
          <a:xfrm>
            <a:off x="157316" y="4180926"/>
            <a:ext cx="8991600" cy="830997"/>
          </a:xfrm>
          <a:prstGeom prst="rect">
            <a:avLst/>
          </a:prstGeom>
        </p:spPr>
        <p:txBody>
          <a:bodyPr wrap="square">
            <a:spAutoFit/>
          </a:bodyPr>
          <a:lstStyle/>
          <a:p>
            <a:r>
              <a:rPr lang="en-US" sz="2400" dirty="0">
                <a:latin typeface="Times New Roman" pitchFamily="18" charset="0"/>
                <a:cs typeface="Times New Roman" pitchFamily="18" charset="0"/>
              </a:rPr>
              <a:t>Each room ≡ node </a:t>
            </a:r>
          </a:p>
          <a:p>
            <a:r>
              <a:rPr lang="en-US" sz="2400" dirty="0">
                <a:latin typeface="Times New Roman" pitchFamily="18" charset="0"/>
                <a:cs typeface="Times New Roman" pitchFamily="18" charset="0"/>
              </a:rPr>
              <a:t>Each door ≡ link.</a:t>
            </a:r>
          </a:p>
        </p:txBody>
      </p:sp>
      <p:sp>
        <p:nvSpPr>
          <p:cNvPr id="5" name="Rectangle 4"/>
          <p:cNvSpPr/>
          <p:nvPr/>
        </p:nvSpPr>
        <p:spPr>
          <a:xfrm>
            <a:off x="152400" y="5143488"/>
            <a:ext cx="8763000" cy="1569660"/>
          </a:xfrm>
          <a:prstGeom prst="rect">
            <a:avLst/>
          </a:prstGeom>
        </p:spPr>
        <p:txBody>
          <a:bodyPr wrap="square">
            <a:spAutoFit/>
          </a:bodyPr>
          <a:lstStyle/>
          <a:p>
            <a:pPr>
              <a:buFont typeface="Arial" pitchFamily="34" charset="0"/>
              <a:buChar char="•"/>
            </a:pPr>
            <a:r>
              <a:rPr lang="en-US" sz="2400" dirty="0">
                <a:latin typeface="Times New Roman" pitchFamily="18" charset="0"/>
                <a:cs typeface="Times New Roman" pitchFamily="18" charset="0"/>
              </a:rPr>
              <a:t> Goal room number =5</a:t>
            </a:r>
          </a:p>
          <a:p>
            <a:pPr>
              <a:buFont typeface="Arial" pitchFamily="34" charset="0"/>
              <a:buChar char="•"/>
            </a:pPr>
            <a:r>
              <a:rPr lang="en-US" sz="2400" dirty="0">
                <a:latin typeface="Times New Roman" pitchFamily="18" charset="0"/>
                <a:cs typeface="Times New Roman" pitchFamily="18" charset="0"/>
              </a:rPr>
              <a:t>Room 5 loops back to itself .</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pic>
        <p:nvPicPr>
          <p:cNvPr id="6" name="Picture 2" descr="http://mnemstudio.org/ai/path/images/modeling_environment_clip_image002a.gif"/>
          <p:cNvPicPr>
            <a:picLocks noChangeAspect="1" noChangeArrowheads="1"/>
          </p:cNvPicPr>
          <p:nvPr/>
        </p:nvPicPr>
        <p:blipFill>
          <a:blip r:embed="rId3" cstate="print"/>
          <a:srcRect/>
          <a:stretch>
            <a:fillRect/>
          </a:stretch>
        </p:blipFill>
        <p:spPr bwMode="auto">
          <a:xfrm>
            <a:off x="152400" y="1508918"/>
            <a:ext cx="4343400" cy="2326167"/>
          </a:xfrm>
          <a:prstGeom prst="rect">
            <a:avLst/>
          </a:prstGeom>
          <a:noFill/>
        </p:spPr>
      </p:pic>
      <p:sp>
        <p:nvSpPr>
          <p:cNvPr id="3" name="TextBox 2"/>
          <p:cNvSpPr txBox="1"/>
          <p:nvPr/>
        </p:nvSpPr>
        <p:spPr>
          <a:xfrm>
            <a:off x="4393791" y="2310424"/>
            <a:ext cx="838200" cy="769441"/>
          </a:xfrm>
          <a:prstGeom prst="rect">
            <a:avLst/>
          </a:prstGeom>
          <a:noFill/>
        </p:spPr>
        <p:txBody>
          <a:bodyPr wrap="square" rtlCol="0">
            <a:spAutoFit/>
          </a:bodyPr>
          <a:lstStyle/>
          <a:p>
            <a:r>
              <a:rPr lang="en-US" sz="4400" dirty="0">
                <a:solidFill>
                  <a:srgbClr val="2D16DA"/>
                </a:solidFill>
                <a:latin typeface="Times New Roman" pitchFamily="18" charset="0"/>
                <a:cs typeface="Times New Roman" pitchFamily="18" charset="0"/>
              </a:rPr>
              <a:t>=&gt;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down)">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65538"/>
                                        </p:tgtEl>
                                        <p:attrNameLst>
                                          <p:attrName>style.visibility</p:attrName>
                                        </p:attrNameLst>
                                      </p:cBhvr>
                                      <p:to>
                                        <p:strVal val="visible"/>
                                      </p:to>
                                    </p:set>
                                    <p:animEffect transition="in" filter="wipe(down)">
                                      <p:cBhvr>
                                        <p:cTn id="25" dur="500"/>
                                        <p:tgtEl>
                                          <p:spTgt spid="655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wipe(down)">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wipe(down)">
                                      <p:cBhvr>
                                        <p:cTn id="35"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650" y="274638"/>
            <a:ext cx="8881450" cy="1143000"/>
          </a:xfrm>
        </p:spPr>
        <p:txBody>
          <a:bodyPr/>
          <a:lstStyle/>
          <a:p>
            <a:r>
              <a:rPr lang="en-US" dirty="0">
                <a:latin typeface="Times New Roman" pitchFamily="18" charset="0"/>
                <a:cs typeface="Times New Roman" pitchFamily="18" charset="0"/>
              </a:rPr>
              <a:t>Cont..</a:t>
            </a:r>
          </a:p>
        </p:txBody>
      </p:sp>
      <p:pic>
        <p:nvPicPr>
          <p:cNvPr id="66562" name="Picture 2" descr="http://mnemstudio.org/ai/path/images/map2a.gif"/>
          <p:cNvPicPr>
            <a:picLocks noChangeAspect="1" noChangeArrowheads="1"/>
          </p:cNvPicPr>
          <p:nvPr/>
        </p:nvPicPr>
        <p:blipFill>
          <a:blip r:embed="rId2" cstate="print"/>
          <a:srcRect/>
          <a:stretch>
            <a:fillRect/>
          </a:stretch>
        </p:blipFill>
        <p:spPr bwMode="auto">
          <a:xfrm>
            <a:off x="307258" y="1896785"/>
            <a:ext cx="4975257" cy="3009901"/>
          </a:xfrm>
          <a:prstGeom prst="rect">
            <a:avLst/>
          </a:prstGeom>
          <a:noFill/>
        </p:spPr>
      </p:pic>
      <p:sp>
        <p:nvSpPr>
          <p:cNvPr id="4" name="Rectangle 3"/>
          <p:cNvSpPr/>
          <p:nvPr/>
        </p:nvSpPr>
        <p:spPr>
          <a:xfrm>
            <a:off x="304800" y="1447800"/>
            <a:ext cx="8305800" cy="461665"/>
          </a:xfrm>
          <a:prstGeom prst="rect">
            <a:avLst/>
          </a:prstGeom>
        </p:spPr>
        <p:txBody>
          <a:bodyPr wrap="square">
            <a:spAutoFit/>
          </a:bodyPr>
          <a:lstStyle/>
          <a:p>
            <a:r>
              <a:rPr lang="en-US" sz="2400" dirty="0">
                <a:latin typeface="Times New Roman" pitchFamily="18" charset="0"/>
                <a:cs typeface="Times New Roman" pitchFamily="18" charset="0"/>
              </a:rPr>
              <a:t>Each arrow contains an instant reward value, as shown below:</a:t>
            </a:r>
          </a:p>
        </p:txBody>
      </p:sp>
      <p:sp>
        <p:nvSpPr>
          <p:cNvPr id="5" name="Rectangle 4"/>
          <p:cNvSpPr/>
          <p:nvPr/>
        </p:nvSpPr>
        <p:spPr>
          <a:xfrm>
            <a:off x="445129" y="4953000"/>
            <a:ext cx="8470272" cy="1200329"/>
          </a:xfrm>
          <a:prstGeom prst="rect">
            <a:avLst/>
          </a:prstGeom>
        </p:spPr>
        <p:txBody>
          <a:bodyPr wrap="square">
            <a:spAutoFit/>
          </a:bodyPr>
          <a:lstStyle/>
          <a:p>
            <a:r>
              <a:rPr lang="en-US" sz="2400" dirty="0">
                <a:latin typeface="Times New Roman" pitchFamily="18" charset="0"/>
                <a:cs typeface="Times New Roman" pitchFamily="18" charset="0"/>
              </a:rPr>
              <a:t> In Q-learning, the goal is to reach the state with the highest reward, so that if the agent arrives at the goal, it will remain there forever. This type of goal is called an "</a:t>
            </a:r>
            <a:r>
              <a:rPr lang="en-US" sz="2400" dirty="0">
                <a:solidFill>
                  <a:srgbClr val="FF0000"/>
                </a:solidFill>
                <a:latin typeface="Times New Roman" pitchFamily="18" charset="0"/>
                <a:cs typeface="Times New Roman" pitchFamily="18" charset="0"/>
              </a:rPr>
              <a:t>absorbing goal</a:t>
            </a:r>
            <a:r>
              <a:rPr lang="en-US" sz="2400" dirty="0">
                <a:latin typeface="Times New Roman" pitchFamily="18" charset="0"/>
                <a:cs typeface="Times New Roman" pitchFamily="18" charset="0"/>
              </a:rPr>
              <a:t>".</a:t>
            </a:r>
          </a:p>
        </p:txBody>
      </p:sp>
      <p:sp>
        <p:nvSpPr>
          <p:cNvPr id="3" name="Rectangle 2"/>
          <p:cNvSpPr/>
          <p:nvPr/>
        </p:nvSpPr>
        <p:spPr>
          <a:xfrm>
            <a:off x="5282515" y="2086453"/>
            <a:ext cx="3632886" cy="3046988"/>
          </a:xfrm>
          <a:prstGeom prst="rect">
            <a:avLst/>
          </a:prstGeom>
        </p:spPr>
        <p:txBody>
          <a:bodyPr wrap="square">
            <a:spAutoFit/>
          </a:bodyPr>
          <a:lstStyle/>
          <a:p>
            <a:pPr>
              <a:buFont typeface="Arial" pitchFamily="34" charset="0"/>
              <a:buChar char="•"/>
            </a:pPr>
            <a:r>
              <a:rPr lang="en-US" sz="2400" dirty="0">
                <a:latin typeface="Times New Roman" pitchFamily="18" charset="0"/>
                <a:cs typeface="Times New Roman" pitchFamily="18" charset="0"/>
              </a:rPr>
              <a:t>associate a reward value to each door (i.e. link between nodes</a:t>
            </a:r>
          </a:p>
          <a:p>
            <a:pPr>
              <a:buFont typeface="Arial" pitchFamily="34" charset="0"/>
              <a:buChar char="•"/>
            </a:pPr>
            <a:r>
              <a:rPr lang="en-US" sz="2400" dirty="0">
                <a:latin typeface="Times New Roman" pitchFamily="18" charset="0"/>
                <a:cs typeface="Times New Roman" pitchFamily="18" charset="0"/>
              </a:rPr>
              <a:t> The doors that lead immediately to the goal have an instant reward   of 100</a:t>
            </a:r>
          </a:p>
          <a:p>
            <a:pPr>
              <a:buFont typeface="Arial" pitchFamily="34" charset="0"/>
              <a:buChar char="•"/>
            </a:pPr>
            <a:r>
              <a:rPr lang="en-US" sz="2400" dirty="0">
                <a:latin typeface="Times New Roman" pitchFamily="18" charset="0"/>
                <a:cs typeface="Times New Roman" pitchFamily="18" charset="0"/>
              </a:rPr>
              <a:t>Otherwise reward =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6562"/>
                                        </p:tgtEl>
                                        <p:attrNameLst>
                                          <p:attrName>style.visibility</p:attrName>
                                        </p:attrNameLst>
                                      </p:cBhvr>
                                      <p:to>
                                        <p:strVal val="visible"/>
                                      </p:to>
                                    </p:set>
                                    <p:animEffect transition="in" filter="wipe(down)">
                                      <p:cBhvr>
                                        <p:cTn id="12" dur="500"/>
                                        <p:tgtEl>
                                          <p:spTgt spid="665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down)">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endParaRPr lang="en-US" dirty="0"/>
          </a:p>
        </p:txBody>
      </p:sp>
      <p:sp>
        <p:nvSpPr>
          <p:cNvPr id="3" name="Rectangle 2"/>
          <p:cNvSpPr/>
          <p:nvPr/>
        </p:nvSpPr>
        <p:spPr>
          <a:xfrm>
            <a:off x="381000" y="1295400"/>
            <a:ext cx="8763000" cy="3293209"/>
          </a:xfrm>
          <a:prstGeom prst="rect">
            <a:avLst/>
          </a:prstGeom>
        </p:spPr>
        <p:txBody>
          <a:bodyPr wrap="square">
            <a:spAutoFit/>
          </a:bodyPr>
          <a:lstStyle/>
          <a:p>
            <a:pPr>
              <a:buFont typeface="Arial" pitchFamily="34" charset="0"/>
              <a:buChar char="•"/>
            </a:pPr>
            <a:r>
              <a:rPr lang="en-US" sz="2400" dirty="0">
                <a:latin typeface="Times New Roman" pitchFamily="18" charset="0"/>
                <a:cs typeface="Times New Roman" pitchFamily="18" charset="0"/>
              </a:rPr>
              <a:t>Imagine our agent as a dumb virtual robot that can learn through experience. </a:t>
            </a:r>
          </a:p>
          <a:p>
            <a:pPr>
              <a:buFont typeface="Arial" pitchFamily="34" charset="0"/>
              <a:buChar char="•"/>
            </a:pPr>
            <a:r>
              <a:rPr lang="en-US" sz="2400" dirty="0">
                <a:latin typeface="Times New Roman" pitchFamily="18" charset="0"/>
                <a:cs typeface="Times New Roman" pitchFamily="18" charset="0"/>
              </a:rPr>
              <a:t>The agent can pass from one room to another but has no knowledge of the environment, and doesn't know which sequence of doors lead to the outside.</a:t>
            </a:r>
          </a:p>
          <a:p>
            <a:pPr>
              <a:buFont typeface="Arial" pitchFamily="34" charset="0"/>
              <a:buChar char="•"/>
            </a:pPr>
            <a:r>
              <a:rPr lang="en-US" sz="2400" dirty="0">
                <a:latin typeface="Times New Roman" pitchFamily="18" charset="0"/>
                <a:cs typeface="Times New Roman" pitchFamily="18" charset="0"/>
              </a:rPr>
              <a:t>Now suppose we have an agent in Room 2 and we want the agent to learn to reach outside the house (5).</a:t>
            </a:r>
          </a:p>
          <a:p>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pic>
        <p:nvPicPr>
          <p:cNvPr id="70658" name="Picture 2" descr="http://mnemstudio.org/ai/path/images/agent_clip_image002.gif"/>
          <p:cNvPicPr>
            <a:picLocks noChangeAspect="1" noChangeArrowheads="1"/>
          </p:cNvPicPr>
          <p:nvPr/>
        </p:nvPicPr>
        <p:blipFill>
          <a:blip r:embed="rId2" cstate="print"/>
          <a:srcRect/>
          <a:stretch>
            <a:fillRect/>
          </a:stretch>
        </p:blipFill>
        <p:spPr bwMode="auto">
          <a:xfrm>
            <a:off x="2895600" y="3962400"/>
            <a:ext cx="4191000" cy="24193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0658"/>
                                        </p:tgtEl>
                                        <p:attrNameLst>
                                          <p:attrName>style.visibility</p:attrName>
                                        </p:attrNameLst>
                                      </p:cBhvr>
                                      <p:to>
                                        <p:strVal val="visible"/>
                                      </p:to>
                                    </p:set>
                                    <p:animEffect transition="in" filter="wipe(down)">
                                      <p:cBhvr>
                                        <p:cTn id="22" dur="500"/>
                                        <p:tgtEl>
                                          <p:spTgt spid="70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endParaRPr lang="en-US" dirty="0"/>
          </a:p>
        </p:txBody>
      </p:sp>
      <p:sp>
        <p:nvSpPr>
          <p:cNvPr id="3" name="Rectangle 2"/>
          <p:cNvSpPr/>
          <p:nvPr/>
        </p:nvSpPr>
        <p:spPr>
          <a:xfrm>
            <a:off x="228600" y="1447800"/>
            <a:ext cx="8915400" cy="830997"/>
          </a:xfrm>
          <a:prstGeom prst="rect">
            <a:avLst/>
          </a:prstGeom>
        </p:spPr>
        <p:txBody>
          <a:bodyPr wrap="square">
            <a:spAutoFit/>
          </a:bodyPr>
          <a:lstStyle/>
          <a:p>
            <a:pPr>
              <a:buFont typeface="Arial" pitchFamily="34" charset="0"/>
              <a:buChar char="•"/>
            </a:pPr>
            <a:r>
              <a:rPr lang="en-US" sz="2400" dirty="0">
                <a:latin typeface="Times New Roman" pitchFamily="18" charset="0"/>
                <a:cs typeface="Times New Roman" pitchFamily="18" charset="0"/>
              </a:rPr>
              <a:t>We'll call each room, including outside (room no 5), a </a:t>
            </a:r>
            <a:r>
              <a:rPr lang="en-US" sz="2400" dirty="0">
                <a:solidFill>
                  <a:srgbClr val="FF0000"/>
                </a:solidFill>
                <a:latin typeface="Times New Roman" pitchFamily="18" charset="0"/>
                <a:cs typeface="Times New Roman" pitchFamily="18" charset="0"/>
              </a:rPr>
              <a:t>"state“</a:t>
            </a:r>
          </a:p>
          <a:p>
            <a:pPr>
              <a:buFont typeface="Arial" pitchFamily="34" charset="0"/>
              <a:buChar char="•"/>
            </a:pPr>
            <a:r>
              <a:rPr lang="en-US" sz="2400" dirty="0">
                <a:latin typeface="Times New Roman" pitchFamily="18" charset="0"/>
                <a:cs typeface="Times New Roman" pitchFamily="18" charset="0"/>
              </a:rPr>
              <a:t>The agent's movement from one room to another will be an </a:t>
            </a:r>
            <a:r>
              <a:rPr lang="en-US" sz="2400" dirty="0">
                <a:solidFill>
                  <a:srgbClr val="FF0000"/>
                </a:solidFill>
                <a:latin typeface="Times New Roman" pitchFamily="18" charset="0"/>
                <a:cs typeface="Times New Roman" pitchFamily="18" charset="0"/>
              </a:rPr>
              <a:t>"action"</a:t>
            </a:r>
            <a:r>
              <a:rPr lang="en-US" sz="2400" dirty="0">
                <a:latin typeface="Times New Roman" pitchFamily="18" charset="0"/>
                <a:cs typeface="Times New Roman" pitchFamily="18" charset="0"/>
              </a:rPr>
              <a:t> </a:t>
            </a:r>
          </a:p>
        </p:txBody>
      </p:sp>
      <p:pic>
        <p:nvPicPr>
          <p:cNvPr id="69634" name="Picture 2" descr="http://mnemstudio.org/ai/path/images/map3a.gif"/>
          <p:cNvPicPr>
            <a:picLocks noChangeAspect="1" noChangeArrowheads="1"/>
          </p:cNvPicPr>
          <p:nvPr/>
        </p:nvPicPr>
        <p:blipFill>
          <a:blip r:embed="rId2" cstate="print"/>
          <a:srcRect/>
          <a:stretch>
            <a:fillRect/>
          </a:stretch>
        </p:blipFill>
        <p:spPr bwMode="auto">
          <a:xfrm>
            <a:off x="1905000" y="2335998"/>
            <a:ext cx="4591050" cy="3000376"/>
          </a:xfrm>
          <a:prstGeom prst="rect">
            <a:avLst/>
          </a:prstGeom>
          <a:noFill/>
        </p:spPr>
      </p:pic>
      <p:sp>
        <p:nvSpPr>
          <p:cNvPr id="4" name="Rectangle 3"/>
          <p:cNvSpPr/>
          <p:nvPr/>
        </p:nvSpPr>
        <p:spPr>
          <a:xfrm>
            <a:off x="228600" y="5638800"/>
            <a:ext cx="8763000" cy="830997"/>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itchFamily="18" charset="0"/>
                <a:cs typeface="Times New Roman" pitchFamily="18" charset="0"/>
              </a:rPr>
              <a:t>In our diagram, a "state" is depicted as a node, while "action" is   represented by the arrows.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9634"/>
                                        </p:tgtEl>
                                        <p:attrNameLst>
                                          <p:attrName>style.visibility</p:attrName>
                                        </p:attrNameLst>
                                      </p:cBhvr>
                                      <p:to>
                                        <p:strVal val="visible"/>
                                      </p:to>
                                    </p:set>
                                    <p:animEffect transition="in" filter="wipe(down)">
                                      <p:cBhvr>
                                        <p:cTn id="17" dur="500"/>
                                        <p:tgtEl>
                                          <p:spTgt spid="696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280"/>
            <a:ext cx="8229600" cy="1143000"/>
          </a:xfrm>
        </p:spPr>
        <p:txBody>
          <a:bodyPr/>
          <a:lstStyle/>
          <a:p>
            <a:r>
              <a:rPr lang="en-US" dirty="0">
                <a:latin typeface="Times New Roman" pitchFamily="18" charset="0"/>
                <a:cs typeface="Times New Roman" pitchFamily="18" charset="0"/>
              </a:rPr>
              <a:t>Reward Table, "matrix R".</a:t>
            </a:r>
          </a:p>
        </p:txBody>
      </p:sp>
      <p:sp>
        <p:nvSpPr>
          <p:cNvPr id="3" name="Rectangle 2"/>
          <p:cNvSpPr/>
          <p:nvPr/>
        </p:nvSpPr>
        <p:spPr>
          <a:xfrm>
            <a:off x="152400" y="1371600"/>
            <a:ext cx="8915400" cy="400110"/>
          </a:xfrm>
          <a:prstGeom prst="rect">
            <a:avLst/>
          </a:prstGeom>
        </p:spPr>
        <p:txBody>
          <a:bodyPr wrap="square">
            <a:spAutoFit/>
          </a:bodyPr>
          <a:lstStyle/>
          <a:p>
            <a:endParaRPr lang="en-US" sz="2000" dirty="0">
              <a:latin typeface="Times New Roman" pitchFamily="18" charset="0"/>
              <a:cs typeface="Times New Roman" pitchFamily="18" charset="0"/>
            </a:endParaRPr>
          </a:p>
        </p:txBody>
      </p:sp>
      <p:pic>
        <p:nvPicPr>
          <p:cNvPr id="68610" name="Picture 2" descr="http://mnemstudio.org/ai/path/images/r_matrix1.gif"/>
          <p:cNvPicPr>
            <a:picLocks noChangeAspect="1" noChangeArrowheads="1"/>
          </p:cNvPicPr>
          <p:nvPr/>
        </p:nvPicPr>
        <p:blipFill>
          <a:blip r:embed="rId2" cstate="print"/>
          <a:srcRect/>
          <a:stretch>
            <a:fillRect/>
          </a:stretch>
        </p:blipFill>
        <p:spPr bwMode="auto">
          <a:xfrm>
            <a:off x="5436624" y="1622450"/>
            <a:ext cx="3733800" cy="2786981"/>
          </a:xfrm>
          <a:prstGeom prst="rect">
            <a:avLst/>
          </a:prstGeom>
          <a:noFill/>
        </p:spPr>
      </p:pic>
      <p:sp>
        <p:nvSpPr>
          <p:cNvPr id="6" name="Rectangle 5"/>
          <p:cNvSpPr/>
          <p:nvPr/>
        </p:nvSpPr>
        <p:spPr>
          <a:xfrm>
            <a:off x="228600" y="4800600"/>
            <a:ext cx="8915400" cy="1200329"/>
          </a:xfrm>
          <a:prstGeom prst="rect">
            <a:avLst/>
          </a:prstGeom>
        </p:spPr>
        <p:txBody>
          <a:bodyPr wrap="square">
            <a:spAutoFit/>
          </a:bodyPr>
          <a:lstStyle/>
          <a:p>
            <a:r>
              <a:rPr lang="en-US" sz="2400" dirty="0">
                <a:solidFill>
                  <a:srgbClr val="FF0000"/>
                </a:solidFill>
                <a:latin typeface="Times New Roman" pitchFamily="18" charset="0"/>
                <a:cs typeface="Times New Roman" pitchFamily="18" charset="0"/>
              </a:rPr>
              <a:t>-1 </a:t>
            </a:r>
            <a:r>
              <a:rPr lang="en-US" sz="2400" dirty="0">
                <a:latin typeface="Times New Roman" pitchFamily="18" charset="0"/>
                <a:cs typeface="Times New Roman" pitchFamily="18" charset="0"/>
              </a:rPr>
              <a:t>: No link between nodes</a:t>
            </a:r>
          </a:p>
          <a:p>
            <a:r>
              <a:rPr lang="en-US" sz="2400" dirty="0">
                <a:solidFill>
                  <a:srgbClr val="FF0000"/>
                </a:solidFill>
                <a:latin typeface="Times New Roman" pitchFamily="18" charset="0"/>
                <a:cs typeface="Times New Roman" pitchFamily="18" charset="0"/>
              </a:rPr>
              <a:t> 0 </a:t>
            </a:r>
            <a:r>
              <a:rPr lang="en-US" sz="2400" dirty="0">
                <a:latin typeface="Times New Roman" pitchFamily="18" charset="0"/>
                <a:cs typeface="Times New Roman" pitchFamily="18" charset="0"/>
              </a:rPr>
              <a:t>: reward is zero</a:t>
            </a:r>
          </a:p>
          <a:p>
            <a:r>
              <a:rPr lang="en-US" sz="2400" dirty="0">
                <a:solidFill>
                  <a:srgbClr val="FF0000"/>
                </a:solidFill>
                <a:latin typeface="Times New Roman" pitchFamily="18" charset="0"/>
                <a:cs typeface="Times New Roman" pitchFamily="18" charset="0"/>
              </a:rPr>
              <a:t>100</a:t>
            </a:r>
            <a:r>
              <a:rPr lang="en-US" sz="2400" dirty="0">
                <a:latin typeface="Times New Roman" pitchFamily="18" charset="0"/>
                <a:cs typeface="Times New Roman" pitchFamily="18" charset="0"/>
              </a:rPr>
              <a:t> : reward is 100 if reaching to goal state</a:t>
            </a:r>
          </a:p>
        </p:txBody>
      </p:sp>
      <p:pic>
        <p:nvPicPr>
          <p:cNvPr id="7" name="Picture 2" descr="http://mnemstudio.org/ai/path/images/map3a.gif"/>
          <p:cNvPicPr>
            <a:picLocks noChangeAspect="1" noChangeArrowheads="1"/>
          </p:cNvPicPr>
          <p:nvPr/>
        </p:nvPicPr>
        <p:blipFill>
          <a:blip r:embed="rId3" cstate="print"/>
          <a:srcRect/>
          <a:stretch>
            <a:fillRect/>
          </a:stretch>
        </p:blipFill>
        <p:spPr bwMode="auto">
          <a:xfrm>
            <a:off x="838200" y="1515753"/>
            <a:ext cx="4591050" cy="30003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8610"/>
                                        </p:tgtEl>
                                        <p:attrNameLst>
                                          <p:attrName>style.visibility</p:attrName>
                                        </p:attrNameLst>
                                      </p:cBhvr>
                                      <p:to>
                                        <p:strVal val="visible"/>
                                      </p:to>
                                    </p:set>
                                    <p:animEffect transition="in" filter="wipe(down)">
                                      <p:cBhvr>
                                        <p:cTn id="12" dur="500"/>
                                        <p:tgtEl>
                                          <p:spTgt spid="686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barn(inVertical)">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barn(inVertical)">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Matrix "Q"</a:t>
            </a:r>
            <a:endParaRPr lang="en-US" sz="2000" dirty="0">
              <a:latin typeface="Times New Roman" panose="02020603050405020304" pitchFamily="18" charset="0"/>
              <a:cs typeface="Times New Roman" pitchFamily="18" charset="0"/>
            </a:endParaRPr>
          </a:p>
        </p:txBody>
      </p:sp>
      <p:sp>
        <p:nvSpPr>
          <p:cNvPr id="3" name="Rectangle 2"/>
          <p:cNvSpPr/>
          <p:nvPr/>
        </p:nvSpPr>
        <p:spPr>
          <a:xfrm>
            <a:off x="0" y="1447800"/>
            <a:ext cx="9144000" cy="163121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Matrix, "Q“ </a:t>
            </a:r>
            <a:r>
              <a:rPr lang="en-US" sz="2000" dirty="0">
                <a:latin typeface="Times New Roman" panose="02020603050405020304" pitchFamily="18" charset="0"/>
                <a:cs typeface="Times New Roman" panose="02020603050405020304" pitchFamily="18" charset="0"/>
              </a:rPr>
              <a:t>: representing the memory of agent what the agent has learned through experience.  </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Rows</a:t>
            </a:r>
            <a:r>
              <a:rPr lang="en-US" sz="2000" dirty="0">
                <a:latin typeface="Times New Roman" panose="02020603050405020304" pitchFamily="18" charset="0"/>
                <a:cs typeface="Times New Roman" panose="02020603050405020304" pitchFamily="18" charset="0"/>
              </a:rPr>
              <a:t> : current state of the agent</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Columns</a:t>
            </a:r>
            <a:r>
              <a:rPr lang="en-US" sz="2000" dirty="0">
                <a:latin typeface="Times New Roman" panose="02020603050405020304" pitchFamily="18" charset="0"/>
                <a:cs typeface="Times New Roman" panose="02020603050405020304" pitchFamily="18" charset="0"/>
              </a:rPr>
              <a:t> : possible actions leading to the next state (the links between the nodes).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matrix Q is </a:t>
            </a:r>
            <a:r>
              <a:rPr lang="en-US" sz="2000" b="1" dirty="0">
                <a:solidFill>
                  <a:srgbClr val="2D16DA"/>
                </a:solidFill>
                <a:latin typeface="Times New Roman" panose="02020603050405020304" pitchFamily="18" charset="0"/>
                <a:cs typeface="Times New Roman" panose="02020603050405020304" pitchFamily="18" charset="0"/>
              </a:rPr>
              <a:t>initialized to zero </a:t>
            </a:r>
            <a:r>
              <a:rPr lang="en-US" sz="2000" dirty="0">
                <a:latin typeface="Times New Roman" panose="02020603050405020304" pitchFamily="18" charset="0"/>
                <a:cs typeface="Times New Roman" panose="02020603050405020304" pitchFamily="18" charset="0"/>
              </a:rPr>
              <a:t>as:</a:t>
            </a:r>
          </a:p>
        </p:txBody>
      </p:sp>
      <p:pic>
        <p:nvPicPr>
          <p:cNvPr id="7" name="Picture 2" descr="http://mnemstudio.org/ai/path/images/q_matrix1.gif"/>
          <p:cNvPicPr>
            <a:picLocks noChangeAspect="1" noChangeArrowheads="1"/>
          </p:cNvPicPr>
          <p:nvPr/>
        </p:nvPicPr>
        <p:blipFill>
          <a:blip r:embed="rId2" cstate="print"/>
          <a:srcRect/>
          <a:stretch>
            <a:fillRect/>
          </a:stretch>
        </p:blipFill>
        <p:spPr bwMode="auto">
          <a:xfrm>
            <a:off x="4905068" y="3350814"/>
            <a:ext cx="3806313" cy="1685926"/>
          </a:xfrm>
          <a:prstGeom prst="rect">
            <a:avLst/>
          </a:prstGeom>
          <a:noFill/>
        </p:spPr>
      </p:pic>
      <p:pic>
        <p:nvPicPr>
          <p:cNvPr id="8" name="Picture 2" descr="http://mnemstudio.org/ai/path/images/map3a.gif"/>
          <p:cNvPicPr>
            <a:picLocks noChangeAspect="1" noChangeArrowheads="1"/>
          </p:cNvPicPr>
          <p:nvPr/>
        </p:nvPicPr>
        <p:blipFill>
          <a:blip r:embed="rId3" cstate="print"/>
          <a:srcRect/>
          <a:stretch>
            <a:fillRect/>
          </a:stretch>
        </p:blipFill>
        <p:spPr bwMode="auto">
          <a:xfrm>
            <a:off x="457200" y="3331149"/>
            <a:ext cx="4408768" cy="2469577"/>
          </a:xfrm>
          <a:prstGeom prst="rect">
            <a:avLst/>
          </a:prstGeom>
          <a:noFill/>
        </p:spPr>
      </p:pic>
    </p:spTree>
    <p:extLst>
      <p:ext uri="{BB962C8B-B14F-4D97-AF65-F5344CB8AC3E}">
        <p14:creationId xmlns:p14="http://schemas.microsoft.com/office/powerpoint/2010/main" val="3565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Have Till Now??</a:t>
            </a:r>
          </a:p>
        </p:txBody>
      </p:sp>
      <p:pic>
        <p:nvPicPr>
          <p:cNvPr id="3" name="Picture 2" descr="http://mnemstudio.org/ai/path/images/r_matrix1.gif"/>
          <p:cNvPicPr>
            <a:picLocks noChangeAspect="1" noChangeArrowheads="1"/>
          </p:cNvPicPr>
          <p:nvPr/>
        </p:nvPicPr>
        <p:blipFill>
          <a:blip r:embed="rId2" cstate="print"/>
          <a:srcRect/>
          <a:stretch>
            <a:fillRect/>
          </a:stretch>
        </p:blipFill>
        <p:spPr bwMode="auto">
          <a:xfrm>
            <a:off x="457200" y="1676400"/>
            <a:ext cx="3733800" cy="2786981"/>
          </a:xfrm>
          <a:prstGeom prst="rect">
            <a:avLst/>
          </a:prstGeom>
          <a:noFill/>
        </p:spPr>
      </p:pic>
      <p:pic>
        <p:nvPicPr>
          <p:cNvPr id="4" name="Picture 2" descr="http://mnemstudio.org/ai/path/images/q_matrix1.gif"/>
          <p:cNvPicPr>
            <a:picLocks noChangeAspect="1" noChangeArrowheads="1"/>
          </p:cNvPicPr>
          <p:nvPr/>
        </p:nvPicPr>
        <p:blipFill>
          <a:blip r:embed="rId3" cstate="print"/>
          <a:srcRect/>
          <a:stretch>
            <a:fillRect/>
          </a:stretch>
        </p:blipFill>
        <p:spPr bwMode="auto">
          <a:xfrm>
            <a:off x="4572000" y="1850690"/>
            <a:ext cx="4034913" cy="2438400"/>
          </a:xfrm>
          <a:prstGeom prst="rect">
            <a:avLst/>
          </a:prstGeom>
          <a:noFill/>
        </p:spPr>
      </p:pic>
      <p:sp>
        <p:nvSpPr>
          <p:cNvPr id="5" name="TextBox 4"/>
          <p:cNvSpPr txBox="1"/>
          <p:nvPr/>
        </p:nvSpPr>
        <p:spPr>
          <a:xfrm>
            <a:off x="685800" y="4665600"/>
            <a:ext cx="4114800" cy="461665"/>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Reward Matrix (R)</a:t>
            </a:r>
          </a:p>
        </p:txBody>
      </p:sp>
      <p:sp>
        <p:nvSpPr>
          <p:cNvPr id="6" name="TextBox 5"/>
          <p:cNvSpPr txBox="1"/>
          <p:nvPr/>
        </p:nvSpPr>
        <p:spPr>
          <a:xfrm>
            <a:off x="5638800" y="4660220"/>
            <a:ext cx="3048000" cy="461665"/>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Q Matrix (Q)</a:t>
            </a:r>
          </a:p>
        </p:txBody>
      </p:sp>
    </p:spTree>
    <p:extLst>
      <p:ext uri="{BB962C8B-B14F-4D97-AF65-F5344CB8AC3E}">
        <p14:creationId xmlns:p14="http://schemas.microsoft.com/office/powerpoint/2010/main" val="33749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700"/>
            <a:ext cx="8229600" cy="1417638"/>
          </a:xfrm>
        </p:spPr>
        <p:txBody>
          <a:bodyPr/>
          <a:lstStyle/>
          <a:p>
            <a:pPr algn="l"/>
            <a:r>
              <a:rPr lang="en-US" altLang="en-US" dirty="0">
                <a:latin typeface="Times New Roman" panose="02020603050405020304" pitchFamily="18" charset="0"/>
              </a:rPr>
              <a:t>Meaning of Reinforcement </a:t>
            </a:r>
            <a:br>
              <a:rPr lang="en-US" altLang="en-US" dirty="0">
                <a:latin typeface="Times New Roman" panose="02020603050405020304" pitchFamily="18" charset="0"/>
              </a:rPr>
            </a:br>
            <a:endParaRPr lang="en-US" dirty="0"/>
          </a:p>
        </p:txBody>
      </p:sp>
      <p:sp>
        <p:nvSpPr>
          <p:cNvPr id="3" name="Content Placeholder 2"/>
          <p:cNvSpPr>
            <a:spLocks noGrp="1"/>
          </p:cNvSpPr>
          <p:nvPr>
            <p:ph idx="4294967295"/>
          </p:nvPr>
        </p:nvSpPr>
        <p:spPr>
          <a:xfrm>
            <a:off x="0" y="1066800"/>
            <a:ext cx="9113837" cy="4525963"/>
          </a:xfrm>
        </p:spPr>
        <p:txBody>
          <a:bodyPr/>
          <a:lstStyle/>
          <a:p>
            <a:pPr eaLnBrk="1" hangingPunct="1">
              <a:lnSpc>
                <a:spcPct val="90000"/>
              </a:lnSpc>
              <a:spcBef>
                <a:spcPts val="725"/>
              </a:spcBef>
              <a:buSzPct val="60000"/>
            </a:pPr>
            <a:r>
              <a:rPr lang="en-US" altLang="en-US" sz="2800" b="1" dirty="0">
                <a:latin typeface="Times New Roman" panose="02020603050405020304" pitchFamily="18" charset="0"/>
              </a:rPr>
              <a:t>The term </a:t>
            </a:r>
            <a:r>
              <a:rPr lang="en-US" altLang="en-US" sz="2800" b="1" dirty="0">
                <a:solidFill>
                  <a:srgbClr val="FF0000"/>
                </a:solidFill>
                <a:latin typeface="Times New Roman" panose="02020603050405020304" pitchFamily="18" charset="0"/>
              </a:rPr>
              <a:t>reinforcement means to strengthen</a:t>
            </a:r>
            <a:r>
              <a:rPr lang="en-US" altLang="en-US" sz="2800" b="1" dirty="0">
                <a:latin typeface="Times New Roman" panose="02020603050405020304" pitchFamily="18" charset="0"/>
              </a:rPr>
              <a:t>, and is used in psychology to refer to anything stimulus which strengthens encouraging the designated behavior or increases the probability of a specific response</a:t>
            </a:r>
            <a:r>
              <a:rPr lang="en-US" altLang="en-US" b="1" dirty="0">
                <a:latin typeface="Times New Roman" panose="02020603050405020304" pitchFamily="18" charset="0"/>
              </a:rPr>
              <a:t>.</a:t>
            </a:r>
          </a:p>
          <a:p>
            <a:pPr eaLnBrk="1" hangingPunct="1">
              <a:lnSpc>
                <a:spcPct val="90000"/>
              </a:lnSpc>
              <a:spcBef>
                <a:spcPts val="725"/>
              </a:spcBef>
              <a:buSzPct val="60000"/>
            </a:pPr>
            <a:endParaRPr lang="en-US" altLang="en-US" b="1" dirty="0">
              <a:latin typeface="Times New Roman" panose="02020603050405020304" pitchFamily="18" charset="0"/>
            </a:endParaRPr>
          </a:p>
          <a:p>
            <a:pPr eaLnBrk="1" hangingPunct="1">
              <a:lnSpc>
                <a:spcPct val="90000"/>
              </a:lnSpc>
              <a:spcBef>
                <a:spcPts val="725"/>
              </a:spcBef>
              <a:buSzPct val="60000"/>
            </a:pPr>
            <a:r>
              <a:rPr lang="en-US" altLang="en-US" sz="2800" b="1" dirty="0">
                <a:solidFill>
                  <a:srgbClr val="FF0000"/>
                </a:solidFill>
                <a:latin typeface="Times New Roman" panose="02020603050405020304" pitchFamily="18" charset="0"/>
              </a:rPr>
              <a:t>Example: </a:t>
            </a:r>
            <a:r>
              <a:rPr lang="en-US" altLang="en-US" sz="2800" b="1" dirty="0">
                <a:latin typeface="Times New Roman" panose="02020603050405020304" pitchFamily="18" charset="0"/>
              </a:rPr>
              <a:t>if you want your dog to sit on command, you may give him a treat every time he sits for you.</a:t>
            </a:r>
          </a:p>
          <a:p>
            <a:pPr eaLnBrk="1" hangingPunct="1">
              <a:lnSpc>
                <a:spcPct val="90000"/>
              </a:lnSpc>
              <a:spcBef>
                <a:spcPts val="725"/>
              </a:spcBef>
              <a:buSzPct val="60000"/>
            </a:pPr>
            <a:r>
              <a:rPr lang="en-US" altLang="en-US" sz="2800" b="1" dirty="0">
                <a:latin typeface="Times New Roman" panose="02020603050405020304" pitchFamily="18" charset="0"/>
              </a:rPr>
              <a:t>The dog will eventually come to understand that sitting when told to will result in a treat.</a:t>
            </a:r>
          </a:p>
          <a:p>
            <a:pPr eaLnBrk="1" hangingPunct="1">
              <a:lnSpc>
                <a:spcPct val="90000"/>
              </a:lnSpc>
              <a:spcBef>
                <a:spcPts val="725"/>
              </a:spcBef>
              <a:buSzPct val="60000"/>
            </a:pPr>
            <a:r>
              <a:rPr lang="en-US" altLang="en-US" sz="2800" b="1" dirty="0">
                <a:latin typeface="Times New Roman" panose="02020603050405020304" pitchFamily="18" charset="0"/>
              </a:rPr>
              <a:t>This treat is reinforcing because he likes it and will result him sitting when instructed to do so.</a:t>
            </a:r>
          </a:p>
        </p:txBody>
      </p:sp>
    </p:spTree>
    <p:extLst>
      <p:ext uri="{BB962C8B-B14F-4D97-AF65-F5344CB8AC3E}">
        <p14:creationId xmlns:p14="http://schemas.microsoft.com/office/powerpoint/2010/main" val="155173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arn(inVertical)">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arn(inVertical)">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Times New Roman" panose="02020603050405020304" pitchFamily="18" charset="0"/>
                <a:cs typeface="Times New Roman" panose="02020603050405020304" pitchFamily="18" charset="0"/>
              </a:rPr>
              <a:t>Formula</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67585" name="Rectangle 1"/>
          <p:cNvSpPr>
            <a:spLocks noChangeArrowheads="1"/>
          </p:cNvSpPr>
          <p:nvPr/>
        </p:nvSpPr>
        <p:spPr bwMode="auto">
          <a:xfrm>
            <a:off x="17206" y="1495828"/>
            <a:ext cx="9126794" cy="861774"/>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Q(state, action) = R(state, action) + </a:t>
            </a:r>
          </a:p>
          <a:p>
            <a:pPr marL="0" marR="0" lvl="0" indent="0" algn="l" defTabSz="914400" rtl="0" eaLnBrk="0" fontAlgn="base" latinLnBrk="0" hangingPunct="0">
              <a:lnSpc>
                <a:spcPct val="100000"/>
              </a:lnSpc>
              <a:spcBef>
                <a:spcPct val="0"/>
              </a:spcBef>
              <a:spcAft>
                <a:spcPct val="0"/>
              </a:spcAft>
              <a:buClrTx/>
              <a:buSzTx/>
              <a:buFontTx/>
              <a:buNone/>
              <a:tabLst/>
            </a:pPr>
            <a:r>
              <a:rPr lang="en-US" sz="2800" b="1" dirty="0">
                <a:solidFill>
                  <a:srgbClr val="FF0000"/>
                </a:solidFill>
                <a:latin typeface="Times New Roman" panose="02020603050405020304" pitchFamily="18" charset="0"/>
                <a:cs typeface="Times New Roman" panose="02020603050405020304" pitchFamily="18" charset="0"/>
              </a:rPr>
              <a:t>                                 </a:t>
            </a: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Gamma * Max[Q(next state, all actions)</a:t>
            </a:r>
            <a:endParaRPr kumimoji="0" 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4"/>
          <p:cNvSpPr/>
          <p:nvPr/>
        </p:nvSpPr>
        <p:spPr>
          <a:xfrm>
            <a:off x="258097" y="2917072"/>
            <a:ext cx="8686800" cy="1323439"/>
          </a:xfrm>
          <a:prstGeom prst="rect">
            <a:avLst/>
          </a:prstGeom>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According to this formula, a value assigned to a specific element of matrix Q, is equal to the sum of the corresponding value in matrix R and the learning parameter Gamma, multiplied by the maximum value of Q for all possible actions in the next state.</a:t>
            </a:r>
          </a:p>
        </p:txBody>
      </p:sp>
      <p:sp>
        <p:nvSpPr>
          <p:cNvPr id="6" name="Rectangle 5"/>
          <p:cNvSpPr/>
          <p:nvPr/>
        </p:nvSpPr>
        <p:spPr>
          <a:xfrm>
            <a:off x="258097" y="4343400"/>
            <a:ext cx="8229600" cy="1631216"/>
          </a:xfrm>
          <a:prstGeom prst="rect">
            <a:avLst/>
          </a:prstGeom>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agent will explore from state to state until it reaches the goal. We'll call each exploration an episode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time the agent arrives at the goal state, the program goes to the next episode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7585">
                                            <p:txEl>
                                              <p:pRg st="0" end="0"/>
                                            </p:txEl>
                                          </p:spTgt>
                                        </p:tgtEl>
                                        <p:attrNameLst>
                                          <p:attrName>style.visibility</p:attrName>
                                        </p:attrNameLst>
                                      </p:cBhvr>
                                      <p:to>
                                        <p:strVal val="visible"/>
                                      </p:to>
                                    </p:set>
                                    <p:anim calcmode="lin" valueType="num">
                                      <p:cBhvr additive="base">
                                        <p:cTn id="7" dur="500" fill="hold"/>
                                        <p:tgtEl>
                                          <p:spTgt spid="675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585">
                                            <p:txEl>
                                              <p:pRg st="1" end="1"/>
                                            </p:txEl>
                                          </p:spTgt>
                                        </p:tgtEl>
                                        <p:attrNameLst>
                                          <p:attrName>style.visibility</p:attrName>
                                        </p:attrNameLst>
                                      </p:cBhvr>
                                      <p:to>
                                        <p:strVal val="visible"/>
                                      </p:to>
                                    </p:set>
                                    <p:anim calcmode="lin" valueType="num">
                                      <p:cBhvr additive="base">
                                        <p:cTn id="11" dur="500" fill="hold"/>
                                        <p:tgtEl>
                                          <p:spTgt spid="6758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75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down)">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wipe(down)">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Gamma</a:t>
            </a:r>
            <a:endParaRPr lang="en-US" dirty="0"/>
          </a:p>
        </p:txBody>
      </p:sp>
      <p:sp>
        <p:nvSpPr>
          <p:cNvPr id="3" name="Rectangle 2"/>
          <p:cNvSpPr/>
          <p:nvPr/>
        </p:nvSpPr>
        <p:spPr>
          <a:xfrm>
            <a:off x="0" y="1380767"/>
            <a:ext cx="9296400" cy="1569660"/>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Range</a:t>
            </a:r>
            <a:r>
              <a:rPr lang="en-US" sz="2400" dirty="0">
                <a:latin typeface="Times New Roman" panose="02020603050405020304" pitchFamily="18" charset="0"/>
                <a:cs typeface="Times New Roman" panose="02020603050405020304" pitchFamily="18" charset="0"/>
              </a:rPr>
              <a:t> :(0 &lt;= Gamma &gt; 1) </a:t>
            </a:r>
          </a:p>
          <a:p>
            <a:r>
              <a:rPr lang="en-US" sz="2400" dirty="0">
                <a:latin typeface="Times New Roman" panose="02020603050405020304" pitchFamily="18" charset="0"/>
                <a:cs typeface="Times New Roman" panose="02020603050405020304" pitchFamily="18" charset="0"/>
              </a:rPr>
              <a:t>closer to zero =&gt; the agent will tend to consider only immediate rewards  </a:t>
            </a:r>
          </a:p>
          <a:p>
            <a:r>
              <a:rPr lang="en-US" sz="2400" dirty="0">
                <a:latin typeface="Times New Roman" panose="02020603050405020304" pitchFamily="18" charset="0"/>
                <a:cs typeface="Times New Roman" panose="02020603050405020304" pitchFamily="18" charset="0"/>
              </a:rPr>
              <a:t>closer to one =&gt; the agent will consider future rewards with greater weight, willing to delay the reward</a:t>
            </a:r>
          </a:p>
        </p:txBody>
      </p:sp>
      <p:sp>
        <p:nvSpPr>
          <p:cNvPr id="76801" name="Rectangle 1"/>
          <p:cNvSpPr>
            <a:spLocks noChangeArrowheads="1"/>
          </p:cNvSpPr>
          <p:nvPr/>
        </p:nvSpPr>
        <p:spPr bwMode="auto">
          <a:xfrm>
            <a:off x="0" y="3276600"/>
            <a:ext cx="883920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Algorithm to utilize the Q matrix:</a:t>
            </a:r>
            <a:endPar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Set current state = initial state.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From current state, find the action with the highest Q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Set current state = next state.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Repeat Steps 2 and 3 until current state = goal state.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algorithm above will return the sequence of states from the initial state to the goal state.</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6801">
                                            <p:txEl>
                                              <p:pRg st="0" end="0"/>
                                            </p:txEl>
                                          </p:spTgt>
                                        </p:tgtEl>
                                        <p:attrNameLst>
                                          <p:attrName>style.visibility</p:attrName>
                                        </p:attrNameLst>
                                      </p:cBhvr>
                                      <p:to>
                                        <p:strVal val="visible"/>
                                      </p:to>
                                    </p:set>
                                    <p:animEffect transition="in" filter="wipe(down)">
                                      <p:cBhvr>
                                        <p:cTn id="22" dur="500"/>
                                        <p:tgtEl>
                                          <p:spTgt spid="7680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6801">
                                            <p:txEl>
                                              <p:pRg st="1" end="1"/>
                                            </p:txEl>
                                          </p:spTgt>
                                        </p:tgtEl>
                                        <p:attrNameLst>
                                          <p:attrName>style.visibility</p:attrName>
                                        </p:attrNameLst>
                                      </p:cBhvr>
                                      <p:to>
                                        <p:strVal val="visible"/>
                                      </p:to>
                                    </p:set>
                                    <p:animEffect transition="in" filter="wipe(down)">
                                      <p:cBhvr>
                                        <p:cTn id="27" dur="500"/>
                                        <p:tgtEl>
                                          <p:spTgt spid="7680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6801">
                                            <p:txEl>
                                              <p:pRg st="2" end="2"/>
                                            </p:txEl>
                                          </p:spTgt>
                                        </p:tgtEl>
                                        <p:attrNameLst>
                                          <p:attrName>style.visibility</p:attrName>
                                        </p:attrNameLst>
                                      </p:cBhvr>
                                      <p:to>
                                        <p:strVal val="visible"/>
                                      </p:to>
                                    </p:set>
                                    <p:animEffect transition="in" filter="wipe(down)">
                                      <p:cBhvr>
                                        <p:cTn id="32" dur="500"/>
                                        <p:tgtEl>
                                          <p:spTgt spid="7680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6801">
                                            <p:txEl>
                                              <p:pRg st="3" end="3"/>
                                            </p:txEl>
                                          </p:spTgt>
                                        </p:tgtEl>
                                        <p:attrNameLst>
                                          <p:attrName>style.visibility</p:attrName>
                                        </p:attrNameLst>
                                      </p:cBhvr>
                                      <p:to>
                                        <p:strVal val="visible"/>
                                      </p:to>
                                    </p:set>
                                    <p:animEffect transition="in" filter="wipe(down)">
                                      <p:cBhvr>
                                        <p:cTn id="37" dur="500"/>
                                        <p:tgtEl>
                                          <p:spTgt spid="7680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6801">
                                            <p:txEl>
                                              <p:pRg st="4" end="4"/>
                                            </p:txEl>
                                          </p:spTgt>
                                        </p:tgtEl>
                                        <p:attrNameLst>
                                          <p:attrName>style.visibility</p:attrName>
                                        </p:attrNameLst>
                                      </p:cBhvr>
                                      <p:to>
                                        <p:strVal val="visible"/>
                                      </p:to>
                                    </p:set>
                                    <p:animEffect transition="in" filter="wipe(down)">
                                      <p:cBhvr>
                                        <p:cTn id="42" dur="500"/>
                                        <p:tgtEl>
                                          <p:spTgt spid="7680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76801">
                                            <p:txEl>
                                              <p:pRg st="5" end="5"/>
                                            </p:txEl>
                                          </p:spTgt>
                                        </p:tgtEl>
                                        <p:attrNameLst>
                                          <p:attrName>style.visibility</p:attrName>
                                        </p:attrNameLst>
                                      </p:cBhvr>
                                      <p:to>
                                        <p:strVal val="visible"/>
                                      </p:to>
                                    </p:set>
                                    <p:animEffect transition="in" filter="wipe(down)">
                                      <p:cBhvr>
                                        <p:cTn id="47" dur="500"/>
                                        <p:tgtEl>
                                          <p:spTgt spid="7680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US" dirty="0">
                <a:latin typeface="Times New Roman" panose="02020603050405020304" pitchFamily="18" charset="0"/>
                <a:cs typeface="Times New Roman" panose="02020603050405020304" pitchFamily="18" charset="0"/>
              </a:rPr>
              <a:t>Algorithm</a:t>
            </a:r>
          </a:p>
        </p:txBody>
      </p:sp>
      <p:sp>
        <p:nvSpPr>
          <p:cNvPr id="77826" name="Rectangle 2"/>
          <p:cNvSpPr>
            <a:spLocks noChangeArrowheads="1"/>
          </p:cNvSpPr>
          <p:nvPr/>
        </p:nvSpPr>
        <p:spPr bwMode="auto">
          <a:xfrm>
            <a:off x="228600" y="1371600"/>
            <a:ext cx="8839200" cy="5170646"/>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Q-Learning algorithm goes as follows:</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Set the gamma parameter, and environment rewards in matrix 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Initialize matrix Q to zero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a:t>
            </a:r>
            <a:r>
              <a:rPr kumimoji="0" lang="en-US" sz="2400" b="0" i="0" u="none" strike="noStrike" cap="none" normalizeH="0" baseline="0" dirty="0">
                <a:ln>
                  <a:noFill/>
                </a:ln>
                <a:solidFill>
                  <a:srgbClr val="92D050"/>
                </a:solidFill>
                <a:effectLst/>
                <a:latin typeface="Times New Roman" panose="02020603050405020304" pitchFamily="18" charset="0"/>
                <a:cs typeface="Times New Roman" panose="02020603050405020304" pitchFamily="18" charset="0"/>
              </a:rPr>
              <a:t>For</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each episode: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 random initial state.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Do While</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goal state hasn't been reached.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one among all possible actions for the current state.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this possible action, consider going to the next state.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Get maximum Q value for this next state based on all possible 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 Q(state, action) = R(state, action) + Gamma * Max[Q(next state, all 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the next state as the current state.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End Do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92D050"/>
                </a:solidFill>
                <a:effectLst/>
                <a:latin typeface="Times New Roman" panose="02020603050405020304" pitchFamily="18" charset="0"/>
                <a:cs typeface="Times New Roman" panose="02020603050405020304" pitchFamily="18" charset="0"/>
              </a:rPr>
              <a:t>End For</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itchFamily="18" charset="0"/>
              </a:rPr>
              <a:t>Cont..</a:t>
            </a:r>
          </a:p>
        </p:txBody>
      </p:sp>
      <p:sp>
        <p:nvSpPr>
          <p:cNvPr id="3" name="Rectangle 2"/>
          <p:cNvSpPr/>
          <p:nvPr/>
        </p:nvSpPr>
        <p:spPr>
          <a:xfrm>
            <a:off x="114300" y="1439761"/>
            <a:ext cx="5361268"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Set learning parameter Gamma = 0.8,</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initial state as Room 1.</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Initialize matrix Q as a zero matrix:</a:t>
            </a:r>
          </a:p>
        </p:txBody>
      </p:sp>
      <p:pic>
        <p:nvPicPr>
          <p:cNvPr id="75778" name="Picture 2" descr="http://mnemstudio.org/ai/path/images/q_matrix1.gif"/>
          <p:cNvPicPr>
            <a:picLocks noChangeAspect="1" noChangeArrowheads="1"/>
          </p:cNvPicPr>
          <p:nvPr/>
        </p:nvPicPr>
        <p:blipFill>
          <a:blip r:embed="rId2" cstate="print"/>
          <a:srcRect/>
          <a:stretch>
            <a:fillRect/>
          </a:stretch>
        </p:blipFill>
        <p:spPr bwMode="auto">
          <a:xfrm>
            <a:off x="5257799" y="1577219"/>
            <a:ext cx="3806313" cy="1685926"/>
          </a:xfrm>
          <a:prstGeom prst="rect">
            <a:avLst/>
          </a:prstGeom>
          <a:noFill/>
        </p:spPr>
      </p:pic>
      <p:sp>
        <p:nvSpPr>
          <p:cNvPr id="5" name="Rectangle 4"/>
          <p:cNvSpPr/>
          <p:nvPr/>
        </p:nvSpPr>
        <p:spPr>
          <a:xfrm>
            <a:off x="1" y="5638800"/>
            <a:ext cx="5475567"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By random selection, select to go to 5 as action</a:t>
            </a:r>
          </a:p>
        </p:txBody>
      </p:sp>
      <p:pic>
        <p:nvPicPr>
          <p:cNvPr id="75780" name="Picture 4" descr="http://mnemstudio.org/ai/path/images/r_matrix1.gif"/>
          <p:cNvPicPr>
            <a:picLocks noChangeAspect="1" noChangeArrowheads="1"/>
          </p:cNvPicPr>
          <p:nvPr/>
        </p:nvPicPr>
        <p:blipFill>
          <a:blip r:embed="rId3" cstate="print"/>
          <a:srcRect/>
          <a:stretch>
            <a:fillRect/>
          </a:stretch>
        </p:blipFill>
        <p:spPr bwMode="auto">
          <a:xfrm>
            <a:off x="5475568" y="4124982"/>
            <a:ext cx="3554131" cy="2123418"/>
          </a:xfrm>
          <a:prstGeom prst="rect">
            <a:avLst/>
          </a:prstGeom>
          <a:noFill/>
        </p:spPr>
      </p:pic>
      <p:pic>
        <p:nvPicPr>
          <p:cNvPr id="7" name="Picture 2" descr="http://mnemstudio.org/ai/path/images/map3a.gif"/>
          <p:cNvPicPr>
            <a:picLocks noChangeAspect="1" noChangeArrowheads="1"/>
          </p:cNvPicPr>
          <p:nvPr/>
        </p:nvPicPr>
        <p:blipFill>
          <a:blip r:embed="rId4" cstate="print"/>
          <a:srcRect/>
          <a:stretch>
            <a:fillRect/>
          </a:stretch>
        </p:blipFill>
        <p:spPr bwMode="auto">
          <a:xfrm>
            <a:off x="1066800" y="2940623"/>
            <a:ext cx="4408768" cy="246957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5778"/>
                                        </p:tgtEl>
                                        <p:attrNameLst>
                                          <p:attrName>style.visibility</p:attrName>
                                        </p:attrNameLst>
                                      </p:cBhvr>
                                      <p:to>
                                        <p:strVal val="visible"/>
                                      </p:to>
                                    </p:set>
                                    <p:animEffect transition="in" filter="wipe(down)">
                                      <p:cBhvr>
                                        <p:cTn id="18" dur="500"/>
                                        <p:tgtEl>
                                          <p:spTgt spid="7577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wipe(down)">
                                      <p:cBhvr>
                                        <p:cTn id="28" dur="5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5780"/>
                                        </p:tgtEl>
                                        <p:attrNameLst>
                                          <p:attrName>style.visibility</p:attrName>
                                        </p:attrNameLst>
                                      </p:cBhvr>
                                      <p:to>
                                        <p:strVal val="visible"/>
                                      </p:to>
                                    </p:set>
                                    <p:animEffect transition="in" filter="wipe(down)">
                                      <p:cBhvr>
                                        <p:cTn id="33"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endParaRPr lang="en-US" dirty="0"/>
          </a:p>
        </p:txBody>
      </p:sp>
      <p:sp>
        <p:nvSpPr>
          <p:cNvPr id="74753" name="Rectangle 1"/>
          <p:cNvSpPr>
            <a:spLocks noChangeArrowheads="1"/>
          </p:cNvSpPr>
          <p:nvPr/>
        </p:nvSpPr>
        <p:spPr bwMode="auto">
          <a:xfrm>
            <a:off x="304800" y="2346734"/>
            <a:ext cx="8839200" cy="101566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rgbClr val="FF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rgbClr val="FF0000"/>
                </a:solidFill>
                <a:effectLst/>
                <a:latin typeface="Times New Roman" pitchFamily="18" charset="0"/>
                <a:cs typeface="Times New Roman" pitchFamily="18" charset="0"/>
              </a:rPr>
              <a:t>Q(state, action) = R(state, action) + Gamma * Max[Q(next state, all 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cs typeface="Times New Roman" pitchFamily="18" charset="0"/>
              </a:rPr>
              <a:t>Q(1, 5) = R(1, 5) + 0.8 * Max[Q(5, 1), Q(5, 4), Q(5, 5)] = 100 + 0.8 * 0 = 100</a:t>
            </a:r>
          </a:p>
        </p:txBody>
      </p:sp>
      <p:sp>
        <p:nvSpPr>
          <p:cNvPr id="4" name="Rectangle 3"/>
          <p:cNvSpPr/>
          <p:nvPr/>
        </p:nvSpPr>
        <p:spPr>
          <a:xfrm>
            <a:off x="188042" y="3657600"/>
            <a:ext cx="5257800" cy="2800767"/>
          </a:xfrm>
          <a:prstGeom prst="rect">
            <a:avLst/>
          </a:prstGeom>
        </p:spPr>
        <p:txBody>
          <a:bodyPr wrap="square">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Since matrix Q is still initialized to zero, Q(5, 1), Q(5, 4), Q(5, 5), are all zero.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next state, 5, now becomes the current state.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Because 5 is the goal state, we've finished one episode.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agent's brain now contains an updated matrix Q as:</a:t>
            </a:r>
          </a:p>
        </p:txBody>
      </p:sp>
      <p:sp>
        <p:nvSpPr>
          <p:cNvPr id="10" name="Oval 9"/>
          <p:cNvSpPr/>
          <p:nvPr/>
        </p:nvSpPr>
        <p:spPr>
          <a:xfrm>
            <a:off x="683342" y="1621752"/>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1" name="Straight Arrow Connector 10"/>
          <p:cNvCxnSpPr>
            <a:stCxn id="10" idx="6"/>
          </p:cNvCxnSpPr>
          <p:nvPr/>
        </p:nvCxnSpPr>
        <p:spPr>
          <a:xfrm flipV="1">
            <a:off x="1445342" y="1599629"/>
            <a:ext cx="1371600" cy="3650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6"/>
          </p:cNvCxnSpPr>
          <p:nvPr/>
        </p:nvCxnSpPr>
        <p:spPr>
          <a:xfrm>
            <a:off x="1445342" y="1964652"/>
            <a:ext cx="1447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6"/>
          </p:cNvCxnSpPr>
          <p:nvPr/>
        </p:nvCxnSpPr>
        <p:spPr>
          <a:xfrm>
            <a:off x="1445342" y="1964652"/>
            <a:ext cx="1219200" cy="496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743200" y="1395513"/>
            <a:ext cx="2133600" cy="1569660"/>
          </a:xfrm>
          <a:prstGeom prst="rect">
            <a:avLst/>
          </a:prstGeom>
          <a:noFill/>
        </p:spPr>
        <p:txBody>
          <a:bodyPr wrap="square" rtlCol="0">
            <a:spAutoFit/>
          </a:bodyPr>
          <a:lstStyle/>
          <a:p>
            <a:r>
              <a:rPr lang="en-US" sz="2400" dirty="0">
                <a:latin typeface="Times New Roman" pitchFamily="18" charset="0"/>
                <a:cs typeface="Times New Roman" pitchFamily="18" charset="0"/>
              </a:rPr>
              <a:t>1</a:t>
            </a:r>
          </a:p>
          <a:p>
            <a:r>
              <a:rPr lang="en-US" sz="2400" dirty="0">
                <a:latin typeface="Times New Roman" pitchFamily="18" charset="0"/>
                <a:cs typeface="Times New Roman" pitchFamily="18" charset="0"/>
              </a:rPr>
              <a:t>4</a:t>
            </a:r>
          </a:p>
          <a:p>
            <a:r>
              <a:rPr lang="en-US" sz="2400" dirty="0">
                <a:latin typeface="Times New Roman" pitchFamily="18" charset="0"/>
                <a:cs typeface="Times New Roman" pitchFamily="18" charset="0"/>
              </a:rPr>
              <a:t>5</a:t>
            </a:r>
          </a:p>
          <a:p>
            <a:endParaRPr lang="en-US" sz="2400" dirty="0">
              <a:latin typeface="Times New Roman" pitchFamily="18" charset="0"/>
              <a:cs typeface="Times New Roman" pitchFamily="18" charset="0"/>
            </a:endParaRPr>
          </a:p>
        </p:txBody>
      </p:sp>
      <p:pic>
        <p:nvPicPr>
          <p:cNvPr id="14" name="Picture 2" descr="http://mnemstudio.org/ai/path/images/map3a.gif"/>
          <p:cNvPicPr>
            <a:picLocks noChangeAspect="1" noChangeArrowheads="1"/>
          </p:cNvPicPr>
          <p:nvPr/>
        </p:nvPicPr>
        <p:blipFill>
          <a:blip r:embed="rId2" cstate="print"/>
          <a:srcRect/>
          <a:stretch>
            <a:fillRect/>
          </a:stretch>
        </p:blipFill>
        <p:spPr bwMode="auto">
          <a:xfrm>
            <a:off x="4420829" y="1389455"/>
            <a:ext cx="3581400" cy="1324152"/>
          </a:xfrm>
          <a:prstGeom prst="rect">
            <a:avLst/>
          </a:prstGeom>
          <a:noFill/>
        </p:spPr>
      </p:pic>
      <mc:AlternateContent xmlns:mc="http://schemas.openxmlformats.org/markup-compatibility/2006" xmlns:a14="http://schemas.microsoft.com/office/drawing/2010/main">
        <mc:Choice Requires="a14">
          <p:sp>
            <p:nvSpPr>
              <p:cNvPr id="5" name="Rectangle 4"/>
              <p:cNvSpPr/>
              <p:nvPr/>
            </p:nvSpPr>
            <p:spPr>
              <a:xfrm>
                <a:off x="5829498" y="4291493"/>
                <a:ext cx="2915863" cy="1636858"/>
              </a:xfrm>
              <a:prstGeom prst="rect">
                <a:avLst/>
              </a:prstGeom>
            </p:spPr>
            <p:txBody>
              <a:bodyPr wrap="none">
                <a:spAutoFit/>
              </a:bodyPr>
              <a:lstStyle/>
              <a:p>
                <a:r>
                  <a:rPr lang="en-US" sz="2800" dirty="0">
                    <a:latin typeface="Times New Roman" pitchFamily="18" charset="0"/>
                    <a:cs typeface="Times New Roman" pitchFamily="18" charset="0"/>
                  </a:rPr>
                  <a:t>Q</a:t>
                </a:r>
                <a:r>
                  <a:rPr lang="en-US" dirty="0">
                    <a:latin typeface="Times New Roman" pitchFamily="18" charset="0"/>
                    <a:cs typeface="Times New Roman" pitchFamily="18" charset="0"/>
                  </a:rPr>
                  <a:t>=</a:t>
                </a:r>
                <a14:m>
                  <m:oMath xmlns:m="http://schemas.openxmlformats.org/officeDocument/2006/math">
                    <m:d>
                      <m:dPr>
                        <m:begChr m:val="["/>
                        <m:endChr m:val="]"/>
                        <m:ctrlPr>
                          <a:rPr lang="en-US" i="1">
                            <a:latin typeface="Cambria Math" panose="02040503050406030204" pitchFamily="18" charset="0"/>
                            <a:cs typeface="Times New Roman" pitchFamily="18" charset="0"/>
                          </a:rPr>
                        </m:ctrlPr>
                      </m:dPr>
                      <m:e>
                        <m:m>
                          <m:mPr>
                            <m:mcs>
                              <m:mc>
                                <m:mcPr>
                                  <m:count m:val="6"/>
                                  <m:mcJc m:val="center"/>
                                </m:mcPr>
                              </m:mc>
                            </m:mcs>
                            <m:ctrlPr>
                              <a:rPr lang="en-US" i="1">
                                <a:latin typeface="Cambria Math" panose="02040503050406030204" pitchFamily="18" charset="0"/>
                                <a:cs typeface="Times New Roman" pitchFamily="18" charset="0"/>
                              </a:rPr>
                            </m:ctrlPr>
                          </m:mPr>
                          <m:mr>
                            <m:e>
                              <m:r>
                                <m:rPr>
                                  <m:brk m:alnAt="7"/>
                                </m:rP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mr>
                          <m:mr>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100</m:t>
                              </m:r>
                            </m:e>
                          </m:mr>
                          <m:mr>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mr>
                          <m:mr>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mr>
                          <m:mr>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mr>
                          <m:mr>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e>
                              <m:r>
                                <a:rPr lang="en-US" i="1">
                                  <a:latin typeface="Cambria Math" panose="02040503050406030204" pitchFamily="18" charset="0"/>
                                  <a:cs typeface="Times New Roman" pitchFamily="18" charset="0"/>
                                </a:rPr>
                                <m:t>0</m:t>
                              </m:r>
                            </m:e>
                          </m:mr>
                        </m:m>
                      </m:e>
                    </m:d>
                  </m:oMath>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5829498" y="4291493"/>
                <a:ext cx="2915863" cy="1636858"/>
              </a:xfrm>
              <a:prstGeom prst="rect">
                <a:avLst/>
              </a:prstGeom>
              <a:blipFill rotWithShape="0">
                <a:blip r:embed="rId3" cstate="print"/>
                <a:stretch>
                  <a:fillRect l="-417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down)">
                                      <p:cBhvr>
                                        <p:cTn id="26" dur="500"/>
                                        <p:tgtEl>
                                          <p:spTgt spid="3">
                                            <p:txEl>
                                              <p:pRg st="0" end="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wipe(down)">
                                      <p:cBhvr>
                                        <p:cTn id="29" dur="500"/>
                                        <p:tgtEl>
                                          <p:spTgt spid="3">
                                            <p:txEl>
                                              <p:pRg st="1" end="1"/>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down)">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4753">
                                            <p:txEl>
                                              <p:pRg st="1" end="1"/>
                                            </p:txEl>
                                          </p:spTgt>
                                        </p:tgtEl>
                                        <p:attrNameLst>
                                          <p:attrName>style.visibility</p:attrName>
                                        </p:attrNameLst>
                                      </p:cBhvr>
                                      <p:to>
                                        <p:strVal val="visible"/>
                                      </p:to>
                                    </p:set>
                                    <p:animEffect transition="in" filter="wipe(down)">
                                      <p:cBhvr>
                                        <p:cTn id="37" dur="500"/>
                                        <p:tgtEl>
                                          <p:spTgt spid="7475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4753">
                                            <p:txEl>
                                              <p:pRg st="2" end="2"/>
                                            </p:txEl>
                                          </p:spTgt>
                                        </p:tgtEl>
                                        <p:attrNameLst>
                                          <p:attrName>style.visibility</p:attrName>
                                        </p:attrNameLst>
                                      </p:cBhvr>
                                      <p:to>
                                        <p:strVal val="visible"/>
                                      </p:to>
                                    </p:set>
                                    <p:animEffect transition="in" filter="wipe(down)">
                                      <p:cBhvr>
                                        <p:cTn id="42" dur="500"/>
                                        <p:tgtEl>
                                          <p:spTgt spid="7475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wipe(down)">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1" end="1"/>
                                            </p:txEl>
                                          </p:spTgt>
                                        </p:tgtEl>
                                        <p:attrNameLst>
                                          <p:attrName>style.visibility</p:attrName>
                                        </p:attrNameLst>
                                      </p:cBhvr>
                                      <p:to>
                                        <p:strVal val="visible"/>
                                      </p:to>
                                    </p:set>
                                    <p:animEffect transition="in" filter="wipe(down)">
                                      <p:cBhvr>
                                        <p:cTn id="52" dur="500"/>
                                        <p:tgtEl>
                                          <p:spTgt spid="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wipe(down)">
                                      <p:cBhvr>
                                        <p:cTn id="57" dur="500"/>
                                        <p:tgtEl>
                                          <p:spTgt spid="4">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
                                            <p:txEl>
                                              <p:pRg st="3" end="3"/>
                                            </p:txEl>
                                          </p:spTgt>
                                        </p:tgtEl>
                                        <p:attrNameLst>
                                          <p:attrName>style.visibility</p:attrName>
                                        </p:attrNameLst>
                                      </p:cBhvr>
                                      <p:to>
                                        <p:strVal val="visible"/>
                                      </p:to>
                                    </p:set>
                                    <p:animEffect transition="in" filter="wipe(down)">
                                      <p:cBhvr>
                                        <p:cTn id="6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endParaRPr lang="en-US" dirty="0"/>
          </a:p>
        </p:txBody>
      </p:sp>
      <p:sp>
        <p:nvSpPr>
          <p:cNvPr id="73729" name="Rectangle 1"/>
          <p:cNvSpPr>
            <a:spLocks noChangeArrowheads="1"/>
          </p:cNvSpPr>
          <p:nvPr/>
        </p:nvSpPr>
        <p:spPr bwMode="auto">
          <a:xfrm>
            <a:off x="94636" y="1371600"/>
            <a:ext cx="6347951" cy="3693319"/>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2400" b="0" i="0" u="none" strike="noStrike" cap="none" normalizeH="0" baseline="0" dirty="0">
                <a:ln>
                  <a:noFill/>
                </a:ln>
                <a:solidFill>
                  <a:srgbClr val="000000"/>
                </a:solidFill>
                <a:effectLst/>
                <a:latin typeface="Times New Roman" pitchFamily="18" charset="0"/>
                <a:cs typeface="Times New Roman" pitchFamily="18" charset="0"/>
              </a:rPr>
              <a:t>For </a:t>
            </a:r>
            <a:r>
              <a:rPr kumimoji="0" lang="en-US" sz="2400" b="0" i="0" u="none" strike="noStrike" cap="none" normalizeH="0" baseline="0" dirty="0">
                <a:ln>
                  <a:noFill/>
                </a:ln>
                <a:solidFill>
                  <a:srgbClr val="FF0000"/>
                </a:solidFill>
                <a:effectLst/>
                <a:latin typeface="Times New Roman" pitchFamily="18" charset="0"/>
                <a:cs typeface="Times New Roman" pitchFamily="18" charset="0"/>
              </a:rPr>
              <a:t>next episode</a:t>
            </a:r>
            <a:r>
              <a:rPr kumimoji="0" lang="en-US" sz="2400" b="0" i="0" u="none" strike="noStrike" cap="none" normalizeH="0" baseline="0" dirty="0">
                <a:ln>
                  <a:noFill/>
                </a:ln>
                <a:solidFill>
                  <a:srgbClr val="000000"/>
                </a:solidFill>
                <a:effectLst/>
                <a:latin typeface="Times New Roman" pitchFamily="18" charset="0"/>
                <a:cs typeface="Times New Roman" pitchFamily="18" charset="0"/>
              </a:rPr>
              <a:t>, randomly chosen initial state.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400" dirty="0">
                <a:solidFill>
                  <a:srgbClr val="000000"/>
                </a:solidFill>
                <a:latin typeface="Times New Roman" pitchFamily="18" charset="0"/>
                <a:cs typeface="Times New Roman" pitchFamily="18" charset="0"/>
              </a:rPr>
              <a:t>choose </a:t>
            </a:r>
            <a:r>
              <a:rPr kumimoji="0" lang="en-US" sz="2400" b="0" i="0" u="none" strike="noStrike" cap="none" normalizeH="0" baseline="0" dirty="0">
                <a:ln>
                  <a:noFill/>
                </a:ln>
                <a:solidFill>
                  <a:srgbClr val="000000"/>
                </a:solidFill>
                <a:effectLst/>
                <a:latin typeface="Times New Roman" pitchFamily="18" charset="0"/>
                <a:cs typeface="Times New Roman" pitchFamily="18" charset="0"/>
              </a:rPr>
              <a:t>state 3 as initial state.</a:t>
            </a:r>
            <a:endParaRPr lang="en-US" sz="2400" dirty="0">
              <a:latin typeface="Times New Roman" pitchFamily="18" charset="0"/>
              <a:cs typeface="Times New Roman"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2400" b="0" i="0" u="none" strike="noStrike" cap="none" normalizeH="0" baseline="0" dirty="0">
                <a:ln>
                  <a:noFill/>
                </a:ln>
                <a:solidFill>
                  <a:srgbClr val="000000"/>
                </a:solidFill>
                <a:effectLst/>
                <a:latin typeface="Times New Roman" pitchFamily="18" charset="0"/>
                <a:cs typeface="Times New Roman" pitchFamily="18" charset="0"/>
              </a:rPr>
              <a:t> By random selection, select state 1 as action.</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Q(state, action) = R(state, action) + Gamma * Max[Q(next state, all 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Times New Roman" pitchFamily="18" charset="0"/>
              </a:rPr>
              <a:t>Q(3, </a:t>
            </a:r>
            <a:r>
              <a:rPr lang="en-US" sz="2400" dirty="0">
                <a:latin typeface="Times New Roman" pitchFamily="18" charset="0"/>
                <a:cs typeface="Times New Roman" pitchFamily="18" charset="0"/>
              </a:rPr>
              <a:t>1</a:t>
            </a:r>
            <a:r>
              <a:rPr kumimoji="0" lang="en-US" sz="2400" b="0" i="0" u="none" strike="noStrike" cap="none" normalizeH="0" baseline="0" dirty="0">
                <a:ln>
                  <a:noFill/>
                </a:ln>
                <a:solidFill>
                  <a:schemeClr val="tx1"/>
                </a:solidFill>
                <a:effectLst/>
                <a:latin typeface="Times New Roman" pitchFamily="18" charset="0"/>
                <a:cs typeface="Times New Roman" pitchFamily="18" charset="0"/>
              </a:rPr>
              <a:t>) = R(3, </a:t>
            </a:r>
            <a:r>
              <a:rPr lang="en-US" sz="2400" dirty="0">
                <a:latin typeface="Times New Roman" pitchFamily="18" charset="0"/>
                <a:cs typeface="Times New Roman" pitchFamily="18" charset="0"/>
              </a:rPr>
              <a:t>1</a:t>
            </a:r>
            <a:r>
              <a:rPr kumimoji="0" lang="en-US" sz="2400" b="0" i="0" u="none" strike="noStrike" cap="none" normalizeH="0" baseline="0" dirty="0">
                <a:ln>
                  <a:noFill/>
                </a:ln>
                <a:solidFill>
                  <a:schemeClr val="tx1"/>
                </a:solidFill>
                <a:effectLst/>
                <a:latin typeface="Times New Roman" pitchFamily="18" charset="0"/>
                <a:cs typeface="Times New Roman" pitchFamily="18" charset="0"/>
              </a:rPr>
              <a:t>) + 0.8 * Max[Q(1, 3), Q(1, 5)] = 0 + 0.8 * Max(0, 100) = 80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Times New Roman" pitchFamily="18" charset="0"/>
                <a:cs typeface="Times New Roman" pitchFamily="18" charset="0"/>
              </a:rPr>
              <a:t>We use the updated matrix Q from the last episode. </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4" name="Oval 3"/>
          <p:cNvSpPr/>
          <p:nvPr/>
        </p:nvSpPr>
        <p:spPr>
          <a:xfrm>
            <a:off x="6652751" y="3872667"/>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5" name="Straight Arrow Connector 4"/>
          <p:cNvCxnSpPr>
            <a:stCxn id="4" idx="6"/>
          </p:cNvCxnSpPr>
          <p:nvPr/>
        </p:nvCxnSpPr>
        <p:spPr>
          <a:xfrm flipV="1">
            <a:off x="7414751" y="3850544"/>
            <a:ext cx="1371600" cy="3650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4" idx="6"/>
          </p:cNvCxnSpPr>
          <p:nvPr/>
        </p:nvCxnSpPr>
        <p:spPr>
          <a:xfrm>
            <a:off x="7414751" y="4215567"/>
            <a:ext cx="1447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6"/>
          </p:cNvCxnSpPr>
          <p:nvPr/>
        </p:nvCxnSpPr>
        <p:spPr>
          <a:xfrm>
            <a:off x="7414751" y="4215567"/>
            <a:ext cx="1219200" cy="496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862551" y="3753575"/>
            <a:ext cx="1143000" cy="1200329"/>
          </a:xfrm>
          <a:prstGeom prst="rect">
            <a:avLst/>
          </a:prstGeom>
          <a:noFill/>
        </p:spPr>
        <p:txBody>
          <a:bodyPr wrap="square" rtlCol="0">
            <a:spAutoFit/>
          </a:bodyPr>
          <a:lstStyle/>
          <a:p>
            <a:r>
              <a:rPr lang="en-US" sz="2400" dirty="0">
                <a:latin typeface="Times New Roman" pitchFamily="18" charset="0"/>
                <a:cs typeface="Times New Roman" pitchFamily="18" charset="0"/>
              </a:rPr>
              <a:t>1</a:t>
            </a:r>
          </a:p>
          <a:p>
            <a:r>
              <a:rPr lang="en-US" sz="2400" dirty="0">
                <a:latin typeface="Times New Roman" pitchFamily="18" charset="0"/>
                <a:cs typeface="Times New Roman" pitchFamily="18" charset="0"/>
              </a:rPr>
              <a:t>2</a:t>
            </a:r>
          </a:p>
          <a:p>
            <a:r>
              <a:rPr lang="en-US" sz="2400" dirty="0">
                <a:latin typeface="Times New Roman" pitchFamily="18" charset="0"/>
                <a:cs typeface="Times New Roman" pitchFamily="18" charset="0"/>
              </a:rPr>
              <a:t>4</a:t>
            </a:r>
          </a:p>
        </p:txBody>
      </p:sp>
      <p:sp>
        <p:nvSpPr>
          <p:cNvPr id="11" name="Oval 10"/>
          <p:cNvSpPr/>
          <p:nvPr/>
        </p:nvSpPr>
        <p:spPr>
          <a:xfrm>
            <a:off x="6576552" y="52578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2" name="Straight Arrow Connector 11"/>
          <p:cNvCxnSpPr>
            <a:stCxn id="11" idx="6"/>
          </p:cNvCxnSpPr>
          <p:nvPr/>
        </p:nvCxnSpPr>
        <p:spPr>
          <a:xfrm flipV="1">
            <a:off x="7338552" y="5235677"/>
            <a:ext cx="1371600" cy="3650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6"/>
          </p:cNvCxnSpPr>
          <p:nvPr/>
        </p:nvCxnSpPr>
        <p:spPr>
          <a:xfrm>
            <a:off x="7338552" y="5600700"/>
            <a:ext cx="1406013" cy="3897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744565" y="5000535"/>
            <a:ext cx="838200" cy="1200329"/>
          </a:xfrm>
          <a:prstGeom prst="rect">
            <a:avLst/>
          </a:prstGeom>
          <a:noFill/>
        </p:spPr>
        <p:txBody>
          <a:bodyPr wrap="square" rtlCol="0">
            <a:spAutoFit/>
          </a:bodyPr>
          <a:lstStyle/>
          <a:p>
            <a:r>
              <a:rPr lang="en-US" sz="2400" dirty="0">
                <a:latin typeface="Times New Roman" pitchFamily="18" charset="0"/>
                <a:cs typeface="Times New Roman" pitchFamily="18" charset="0"/>
              </a:rPr>
              <a:t>3</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5</a:t>
            </a:r>
          </a:p>
        </p:txBody>
      </p:sp>
      <p:pic>
        <p:nvPicPr>
          <p:cNvPr id="14" name="Picture 2" descr="http://mnemstudio.org/ai/path/images/map3a.gif"/>
          <p:cNvPicPr>
            <a:picLocks noChangeAspect="1" noChangeArrowheads="1"/>
          </p:cNvPicPr>
          <p:nvPr/>
        </p:nvPicPr>
        <p:blipFill>
          <a:blip r:embed="rId2" cstate="print"/>
          <a:srcRect/>
          <a:stretch>
            <a:fillRect/>
          </a:stretch>
        </p:blipFill>
        <p:spPr bwMode="auto">
          <a:xfrm>
            <a:off x="6016977" y="1452705"/>
            <a:ext cx="3271184" cy="217382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729">
                                            <p:txEl>
                                              <p:pRg st="0" end="0"/>
                                            </p:txEl>
                                          </p:spTgt>
                                        </p:tgtEl>
                                        <p:attrNameLst>
                                          <p:attrName>style.visibility</p:attrName>
                                        </p:attrNameLst>
                                      </p:cBhvr>
                                      <p:to>
                                        <p:strVal val="visible"/>
                                      </p:to>
                                    </p:set>
                                    <p:animEffect transition="in" filter="wipe(down)">
                                      <p:cBhvr>
                                        <p:cTn id="7" dur="500"/>
                                        <p:tgtEl>
                                          <p:spTgt spid="737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73729">
                                            <p:txEl>
                                              <p:pRg st="1" end="1"/>
                                            </p:txEl>
                                          </p:spTgt>
                                        </p:tgtEl>
                                        <p:attrNameLst>
                                          <p:attrName>style.visibility</p:attrName>
                                        </p:attrNameLst>
                                      </p:cBhvr>
                                      <p:to>
                                        <p:strVal val="visible"/>
                                      </p:to>
                                    </p:set>
                                    <p:animEffect transition="in" filter="wipe(down)">
                                      <p:cBhvr>
                                        <p:cTn id="15" dur="500"/>
                                        <p:tgtEl>
                                          <p:spTgt spid="73729">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3729">
                                            <p:txEl>
                                              <p:pRg st="2" end="2"/>
                                            </p:txEl>
                                          </p:spTgt>
                                        </p:tgtEl>
                                        <p:attrNameLst>
                                          <p:attrName>style.visibility</p:attrName>
                                        </p:attrNameLst>
                                      </p:cBhvr>
                                      <p:to>
                                        <p:strVal val="visible"/>
                                      </p:to>
                                    </p:set>
                                    <p:animEffect transition="in" filter="wipe(down)">
                                      <p:cBhvr>
                                        <p:cTn id="18" dur="500"/>
                                        <p:tgtEl>
                                          <p:spTgt spid="7372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par>
                                <p:cTn id="34" presetID="22" presetClass="entr" presetSubtype="4"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par>
                                <p:cTn id="37" presetID="22" presetClass="entr" presetSubtype="4"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par>
                                <p:cTn id="46" presetID="22" presetClass="entr" presetSubtype="4"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73729">
                                            <p:txEl>
                                              <p:pRg st="4" end="4"/>
                                            </p:txEl>
                                          </p:spTgt>
                                        </p:tgtEl>
                                        <p:attrNameLst>
                                          <p:attrName>style.visibility</p:attrName>
                                        </p:attrNameLst>
                                      </p:cBhvr>
                                      <p:to>
                                        <p:strVal val="visible"/>
                                      </p:to>
                                    </p:set>
                                    <p:animEffect transition="in" filter="wipe(down)">
                                      <p:cBhvr>
                                        <p:cTn id="56" dur="500"/>
                                        <p:tgtEl>
                                          <p:spTgt spid="73729">
                                            <p:txEl>
                                              <p:pRg st="4" end="4"/>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73729">
                                            <p:txEl>
                                              <p:pRg st="5" end="5"/>
                                            </p:txEl>
                                          </p:spTgt>
                                        </p:tgtEl>
                                        <p:attrNameLst>
                                          <p:attrName>style.visibility</p:attrName>
                                        </p:attrNameLst>
                                      </p:cBhvr>
                                      <p:to>
                                        <p:strVal val="visible"/>
                                      </p:to>
                                    </p:set>
                                    <p:animEffect transition="in" filter="wipe(down)">
                                      <p:cBhvr>
                                        <p:cTn id="59" dur="500"/>
                                        <p:tgtEl>
                                          <p:spTgt spid="73729">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73729">
                                            <p:txEl>
                                              <p:pRg st="7" end="7"/>
                                            </p:txEl>
                                          </p:spTgt>
                                        </p:tgtEl>
                                        <p:attrNameLst>
                                          <p:attrName>style.visibility</p:attrName>
                                        </p:attrNameLst>
                                      </p:cBhvr>
                                      <p:to>
                                        <p:strVal val="visible"/>
                                      </p:to>
                                    </p:set>
                                    <p:animEffect transition="in" filter="wipe(down)">
                                      <p:cBhvr>
                                        <p:cTn id="64" dur="500"/>
                                        <p:tgtEl>
                                          <p:spTgt spid="7372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1" grpId="0" animBg="1"/>
      <p:bldP spid="1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p>
        </p:txBody>
      </p:sp>
      <p:sp>
        <p:nvSpPr>
          <p:cNvPr id="3" name="Rectangle 2"/>
          <p:cNvSpPr/>
          <p:nvPr/>
        </p:nvSpPr>
        <p:spPr>
          <a:xfrm>
            <a:off x="838200" y="1600200"/>
            <a:ext cx="2993127" cy="461665"/>
          </a:xfrm>
          <a:prstGeom prst="rect">
            <a:avLst/>
          </a:prstGeom>
        </p:spPr>
        <p:txBody>
          <a:bodyPr wrap="none">
            <a:spAutoFit/>
          </a:bodyPr>
          <a:lstStyle/>
          <a:p>
            <a:r>
              <a:rPr lang="en-US" sz="2400" dirty="0">
                <a:solidFill>
                  <a:srgbClr val="000000"/>
                </a:solidFill>
                <a:latin typeface="Times New Roman" panose="02020603050405020304" pitchFamily="18" charset="0"/>
                <a:cs typeface="Times New Roman" pitchFamily="18" charset="0"/>
              </a:rPr>
              <a:t>The matrix Q becomes</a:t>
            </a:r>
            <a:endParaRPr lang="en-US" sz="2400" dirty="0">
              <a:latin typeface="Times New Roman" panose="02020603050405020304" pitchFamily="18" charset="0"/>
              <a:cs typeface="Times New Roman" panose="02020603050405020304" pitchFamily="18" charset="0"/>
            </a:endParaRPr>
          </a:p>
        </p:txBody>
      </p:sp>
      <p:pic>
        <p:nvPicPr>
          <p:cNvPr id="72706" name="Picture 2" descr="http://mnemstudio.org/ai/path/images/q_matrix3.gif"/>
          <p:cNvPicPr>
            <a:picLocks noChangeAspect="1" noChangeArrowheads="1"/>
          </p:cNvPicPr>
          <p:nvPr/>
        </p:nvPicPr>
        <p:blipFill>
          <a:blip r:embed="rId2" cstate="print"/>
          <a:srcRect/>
          <a:stretch>
            <a:fillRect/>
          </a:stretch>
        </p:blipFill>
        <p:spPr bwMode="auto">
          <a:xfrm>
            <a:off x="3962400" y="1669461"/>
            <a:ext cx="4114800" cy="1911939"/>
          </a:xfrm>
          <a:prstGeom prst="rect">
            <a:avLst/>
          </a:prstGeom>
          <a:noFill/>
        </p:spPr>
      </p:pic>
      <p:sp>
        <p:nvSpPr>
          <p:cNvPr id="6" name="Rectangle 5"/>
          <p:cNvSpPr/>
          <p:nvPr/>
        </p:nvSpPr>
        <p:spPr>
          <a:xfrm>
            <a:off x="152400" y="3833223"/>
            <a:ext cx="853440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next state, 1, now becomes the current state.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Repeat the inner loop of the Q learning algorithm because state 1 is not the goal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2706"/>
                                        </p:tgtEl>
                                        <p:attrNameLst>
                                          <p:attrName>style.visibility</p:attrName>
                                        </p:attrNameLst>
                                      </p:cBhvr>
                                      <p:to>
                                        <p:strVal val="visible"/>
                                      </p:to>
                                    </p:set>
                                    <p:animEffect transition="in" filter="wipe(down)">
                                      <p:cBhvr>
                                        <p:cTn id="12" dur="500"/>
                                        <p:tgtEl>
                                          <p:spTgt spid="727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down)">
                                      <p:cBhvr>
                                        <p:cTn id="2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endParaRPr lang="en-US" dirty="0"/>
          </a:p>
        </p:txBody>
      </p:sp>
      <p:sp>
        <p:nvSpPr>
          <p:cNvPr id="3" name="Rectangle 2"/>
          <p:cNvSpPr/>
          <p:nvPr/>
        </p:nvSpPr>
        <p:spPr>
          <a:xfrm>
            <a:off x="235667" y="1439761"/>
            <a:ext cx="5181600"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Set: current state 1</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two possible actions: go to state 3, or go to state 5.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Randomly choose action state 5.</a:t>
            </a:r>
          </a:p>
        </p:txBody>
      </p:sp>
      <p:pic>
        <p:nvPicPr>
          <p:cNvPr id="4" name="Picture 6" descr="http://mnemstudio.org/ai/path/images/map3a.gif"/>
          <p:cNvPicPr>
            <a:picLocks noChangeAspect="1" noChangeArrowheads="1"/>
          </p:cNvPicPr>
          <p:nvPr/>
        </p:nvPicPr>
        <p:blipFill>
          <a:blip r:embed="rId2" cstate="print"/>
          <a:srcRect/>
          <a:stretch>
            <a:fillRect/>
          </a:stretch>
        </p:blipFill>
        <p:spPr bwMode="auto">
          <a:xfrm>
            <a:off x="4419600" y="3048000"/>
            <a:ext cx="4591050" cy="30003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Cont..</a:t>
            </a:r>
            <a:endParaRPr lang="en-US" dirty="0"/>
          </a:p>
        </p:txBody>
      </p:sp>
      <p:sp>
        <p:nvSpPr>
          <p:cNvPr id="86017" name="Rectangle 1"/>
          <p:cNvSpPr>
            <a:spLocks noChangeArrowheads="1"/>
          </p:cNvSpPr>
          <p:nvPr/>
        </p:nvSpPr>
        <p:spPr bwMode="auto">
          <a:xfrm>
            <a:off x="393290" y="1808495"/>
            <a:ext cx="9144000" cy="61555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Times New Roman" pitchFamily="18" charset="0"/>
                <a:cs typeface="Times New Roman" pitchFamily="18" charset="0"/>
              </a:rPr>
              <a:t>Q(state, action) = R(state, action) + Gamma * Max[Q(next state, all 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Times New Roman" pitchFamily="18" charset="0"/>
              </a:rPr>
              <a:t>Q(1, 5) = R(1, 5) + 0.8 * Max[Q(5, 1), Q(5, 4), Q(5, 5)] = 100 + 0.8 * 0 = 100</a:t>
            </a:r>
          </a:p>
        </p:txBody>
      </p:sp>
      <p:sp>
        <p:nvSpPr>
          <p:cNvPr id="4" name="Rectangle 3"/>
          <p:cNvSpPr/>
          <p:nvPr/>
        </p:nvSpPr>
        <p:spPr>
          <a:xfrm>
            <a:off x="304800" y="4323446"/>
            <a:ext cx="5257800" cy="923330"/>
          </a:xfrm>
          <a:prstGeom prst="rect">
            <a:avLst/>
          </a:prstGeom>
        </p:spPr>
        <p:txBody>
          <a:bodyPr wrap="square">
            <a:spAutoFit/>
          </a:bodyPr>
          <a:lstStyle/>
          <a:p>
            <a:pPr marL="285750" indent="-285750">
              <a:buFont typeface="Arial" panose="020B0604020202020204" pitchFamily="34" charset="0"/>
              <a:buChar char="•"/>
            </a:pPr>
            <a:r>
              <a:rPr lang="en-US" dirty="0"/>
              <a:t>Reached to goal state </a:t>
            </a:r>
          </a:p>
          <a:p>
            <a:pPr marL="285750" indent="-285750">
              <a:buFont typeface="Arial" panose="020B0604020202020204" pitchFamily="34" charset="0"/>
              <a:buChar char="•"/>
            </a:pPr>
            <a:r>
              <a:rPr lang="en-US" dirty="0"/>
              <a:t>finish this episode. </a:t>
            </a:r>
          </a:p>
          <a:p>
            <a:pPr marL="285750" indent="-285750">
              <a:buFont typeface="Arial" panose="020B0604020202020204" pitchFamily="34" charset="0"/>
              <a:buChar char="•"/>
            </a:pPr>
            <a:r>
              <a:rPr lang="en-US" dirty="0"/>
              <a:t>agent's brain now contain updated matrix Q as:</a:t>
            </a:r>
          </a:p>
        </p:txBody>
      </p:sp>
      <p:pic>
        <p:nvPicPr>
          <p:cNvPr id="86019" name="Picture 3" descr="http://mnemstudio.org/ai/path/images/q_matrix3.gif"/>
          <p:cNvPicPr>
            <a:picLocks noChangeAspect="1" noChangeArrowheads="1"/>
          </p:cNvPicPr>
          <p:nvPr/>
        </p:nvPicPr>
        <p:blipFill>
          <a:blip r:embed="rId2" cstate="print"/>
          <a:srcRect/>
          <a:stretch>
            <a:fillRect/>
          </a:stretch>
        </p:blipFill>
        <p:spPr bwMode="auto">
          <a:xfrm>
            <a:off x="5419725" y="4114800"/>
            <a:ext cx="3267075" cy="1724025"/>
          </a:xfrm>
          <a:prstGeom prst="rect">
            <a:avLst/>
          </a:prstGeom>
          <a:noFill/>
        </p:spPr>
      </p:pic>
      <p:sp>
        <p:nvSpPr>
          <p:cNvPr id="3" name="Oval 2"/>
          <p:cNvSpPr/>
          <p:nvPr/>
        </p:nvSpPr>
        <p:spPr>
          <a:xfrm>
            <a:off x="609600" y="2938515"/>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6" name="Straight Arrow Connector 5"/>
          <p:cNvCxnSpPr>
            <a:stCxn id="3" idx="6"/>
          </p:cNvCxnSpPr>
          <p:nvPr/>
        </p:nvCxnSpPr>
        <p:spPr>
          <a:xfrm flipV="1">
            <a:off x="1371600" y="2916392"/>
            <a:ext cx="1371600" cy="3650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 idx="6"/>
          </p:cNvCxnSpPr>
          <p:nvPr/>
        </p:nvCxnSpPr>
        <p:spPr>
          <a:xfrm>
            <a:off x="1371600" y="3281415"/>
            <a:ext cx="1447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6"/>
          </p:cNvCxnSpPr>
          <p:nvPr/>
        </p:nvCxnSpPr>
        <p:spPr>
          <a:xfrm>
            <a:off x="1371600" y="3281415"/>
            <a:ext cx="1219200" cy="496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46887" y="2816739"/>
            <a:ext cx="1219200" cy="1200329"/>
          </a:xfrm>
          <a:prstGeom prst="rect">
            <a:avLst/>
          </a:prstGeom>
          <a:noFill/>
        </p:spPr>
        <p:txBody>
          <a:bodyPr wrap="square" rtlCol="0">
            <a:spAutoFit/>
          </a:bodyPr>
          <a:lstStyle/>
          <a:p>
            <a:r>
              <a:rPr lang="en-US" sz="2400" dirty="0">
                <a:latin typeface="Times New Roman" pitchFamily="18" charset="0"/>
                <a:cs typeface="Times New Roman" pitchFamily="18" charset="0"/>
              </a:rPr>
              <a:t>1</a:t>
            </a:r>
          </a:p>
          <a:p>
            <a:r>
              <a:rPr lang="en-US" sz="2400" dirty="0">
                <a:latin typeface="Times New Roman" pitchFamily="18" charset="0"/>
                <a:cs typeface="Times New Roman" pitchFamily="18" charset="0"/>
              </a:rPr>
              <a:t>4</a:t>
            </a:r>
          </a:p>
          <a:p>
            <a:r>
              <a:rPr lang="en-US" sz="2400" dirty="0">
                <a:latin typeface="Times New Roman" pitchFamily="18" charset="0"/>
                <a:cs typeface="Times New Roman" pitchFamily="18" charset="0"/>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6017">
                                            <p:txEl>
                                              <p:pRg st="0" end="0"/>
                                            </p:txEl>
                                          </p:spTgt>
                                        </p:tgtEl>
                                        <p:attrNameLst>
                                          <p:attrName>style.visibility</p:attrName>
                                        </p:attrNameLst>
                                      </p:cBhvr>
                                      <p:to>
                                        <p:strVal val="visible"/>
                                      </p:to>
                                    </p:set>
                                    <p:animEffect transition="in" filter="wipe(down)">
                                      <p:cBhvr>
                                        <p:cTn id="7" dur="500"/>
                                        <p:tgtEl>
                                          <p:spTgt spid="860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par>
                                <p:cTn id="13" presetID="6"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par>
                                <p:cTn id="16" presetID="6" presetClass="entr" presetSubtype="16"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par>
                                <p:cTn id="19" presetID="6"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ircle(in)">
                                      <p:cBhvr>
                                        <p:cTn id="21" dur="2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wipe(down)">
                                      <p:cBhvr>
                                        <p:cTn id="26" dur="500"/>
                                        <p:tgtEl>
                                          <p:spTgt spid="13">
                                            <p:txEl>
                                              <p:pRg st="0" end="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animEffect transition="in" filter="wipe(down)">
                                      <p:cBhvr>
                                        <p:cTn id="29" dur="500"/>
                                        <p:tgtEl>
                                          <p:spTgt spid="13">
                                            <p:txEl>
                                              <p:pRg st="1" end="1"/>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wipe(down)">
                                      <p:cBhvr>
                                        <p:cTn id="32" dur="500"/>
                                        <p:tgtEl>
                                          <p:spTgt spid="1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6017">
                                            <p:txEl>
                                              <p:pRg st="1" end="1"/>
                                            </p:txEl>
                                          </p:spTgt>
                                        </p:tgtEl>
                                        <p:attrNameLst>
                                          <p:attrName>style.visibility</p:attrName>
                                        </p:attrNameLst>
                                      </p:cBhvr>
                                      <p:to>
                                        <p:strVal val="visible"/>
                                      </p:to>
                                    </p:set>
                                    <p:animEffect transition="in" filter="wipe(down)">
                                      <p:cBhvr>
                                        <p:cTn id="37" dur="500"/>
                                        <p:tgtEl>
                                          <p:spTgt spid="8601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circle(in)">
                                      <p:cBhvr>
                                        <p:cTn id="42" dur="2000"/>
                                        <p:tgtEl>
                                          <p:spTgt spid="4">
                                            <p:txEl>
                                              <p:pRg st="0" end="0"/>
                                            </p:txEl>
                                          </p:spTgt>
                                        </p:tgtEl>
                                      </p:cBhvr>
                                    </p:animEffect>
                                  </p:childTnLst>
                                </p:cTn>
                              </p:par>
                              <p:par>
                                <p:cTn id="43" presetID="6" presetClass="entr" presetSubtype="16" fill="hold" nodeType="with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Effect transition="in" filter="circle(in)">
                                      <p:cBhvr>
                                        <p:cTn id="45" dur="2000"/>
                                        <p:tgtEl>
                                          <p:spTgt spid="4">
                                            <p:txEl>
                                              <p:pRg st="1" end="1"/>
                                            </p:txEl>
                                          </p:spTgt>
                                        </p:tgtEl>
                                      </p:cBhvr>
                                    </p:animEffect>
                                  </p:childTnLst>
                                </p:cTn>
                              </p:par>
                              <p:par>
                                <p:cTn id="46" presetID="6" presetClass="entr" presetSubtype="16" fill="hold" nodeType="with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circle(in)">
                                      <p:cBhvr>
                                        <p:cTn id="48" dur="2000"/>
                                        <p:tgtEl>
                                          <p:spTgt spid="4">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86019"/>
                                        </p:tgtEl>
                                        <p:attrNameLst>
                                          <p:attrName>style.visibility</p:attrName>
                                        </p:attrNameLst>
                                      </p:cBhvr>
                                      <p:to>
                                        <p:strVal val="visible"/>
                                      </p:to>
                                    </p:set>
                                    <p:animEffect transition="in" filter="wipe(down)">
                                      <p:cBhvr>
                                        <p:cTn id="53" dur="500"/>
                                        <p:tgtEl>
                                          <p:spTgt spid="8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a:t>
            </a:r>
          </a:p>
        </p:txBody>
      </p:sp>
      <p:sp>
        <p:nvSpPr>
          <p:cNvPr id="3" name="Rectangle 2"/>
          <p:cNvSpPr/>
          <p:nvPr/>
        </p:nvSpPr>
        <p:spPr>
          <a:xfrm>
            <a:off x="172065" y="1752600"/>
            <a:ext cx="4572000" cy="1569660"/>
          </a:xfrm>
          <a:prstGeom prst="rect">
            <a:avLst/>
          </a:prstGeom>
        </p:spPr>
        <p:txBody>
          <a:bodyPr>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agent learns more through further episodes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finally reach convergence values in matrix Q like:</a:t>
            </a:r>
          </a:p>
        </p:txBody>
      </p:sp>
      <p:pic>
        <p:nvPicPr>
          <p:cNvPr id="84994" name="Picture 2" descr="http://mnemstudio.org/ai/path/images/q_matrix4.gif"/>
          <p:cNvPicPr>
            <a:picLocks noChangeAspect="1" noChangeArrowheads="1"/>
          </p:cNvPicPr>
          <p:nvPr/>
        </p:nvPicPr>
        <p:blipFill>
          <a:blip r:embed="rId2" cstate="print"/>
          <a:srcRect/>
          <a:stretch>
            <a:fillRect/>
          </a:stretch>
        </p:blipFill>
        <p:spPr bwMode="auto">
          <a:xfrm>
            <a:off x="5105400" y="1703992"/>
            <a:ext cx="3657600" cy="2029808"/>
          </a:xfrm>
          <a:prstGeom prst="rect">
            <a:avLst/>
          </a:prstGeom>
          <a:noFill/>
        </p:spPr>
      </p:pic>
      <p:sp>
        <p:nvSpPr>
          <p:cNvPr id="5" name="Rectangle 4"/>
          <p:cNvSpPr/>
          <p:nvPr/>
        </p:nvSpPr>
        <p:spPr>
          <a:xfrm>
            <a:off x="172065" y="4159045"/>
            <a:ext cx="4572000" cy="2308324"/>
          </a:xfrm>
          <a:prstGeom prst="rect">
            <a:avLst/>
          </a:prstGeom>
        </p:spPr>
        <p:txBody>
          <a:bodyPr>
            <a:spAutoFit/>
          </a:bodyPr>
          <a:lstStyle/>
          <a:p>
            <a:r>
              <a:rPr lang="en-US" sz="2400" dirty="0">
                <a:latin typeface="Times New Roman" panose="02020603050405020304" pitchFamily="18" charset="0"/>
                <a:cs typeface="Times New Roman" panose="02020603050405020304" pitchFamily="18" charset="0"/>
              </a:rPr>
              <a:t>This matrix Q, can then be </a:t>
            </a:r>
            <a:r>
              <a:rPr lang="en-US" sz="2400" dirty="0">
                <a:solidFill>
                  <a:srgbClr val="FF0000"/>
                </a:solidFill>
                <a:latin typeface="Times New Roman" panose="02020603050405020304" pitchFamily="18" charset="0"/>
                <a:cs typeface="Times New Roman" panose="02020603050405020304" pitchFamily="18" charset="0"/>
              </a:rPr>
              <a:t>normalized</a:t>
            </a:r>
            <a:r>
              <a:rPr lang="en-US" sz="2400" dirty="0">
                <a:latin typeface="Times New Roman" panose="02020603050405020304" pitchFamily="18" charset="0"/>
                <a:cs typeface="Times New Roman" panose="02020603050405020304" pitchFamily="18" charset="0"/>
              </a:rPr>
              <a:t> (i.e.; converted to percentage) by dividing all non-zero entries by 5 :</a:t>
            </a:r>
          </a:p>
          <a:p>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pic>
        <p:nvPicPr>
          <p:cNvPr id="84996" name="Picture 4" descr="http://mnemstudio.org/ai/path/images/q_matrix5.gif"/>
          <p:cNvPicPr>
            <a:picLocks noChangeAspect="1" noChangeArrowheads="1"/>
          </p:cNvPicPr>
          <p:nvPr/>
        </p:nvPicPr>
        <p:blipFill>
          <a:blip r:embed="rId3" cstate="print"/>
          <a:srcRect/>
          <a:stretch>
            <a:fillRect/>
          </a:stretch>
        </p:blipFill>
        <p:spPr bwMode="auto">
          <a:xfrm>
            <a:off x="5257800" y="4159045"/>
            <a:ext cx="3429000" cy="2057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4994"/>
                                        </p:tgtEl>
                                        <p:attrNameLst>
                                          <p:attrName>style.visibility</p:attrName>
                                        </p:attrNameLst>
                                      </p:cBhvr>
                                      <p:to>
                                        <p:strVal val="visible"/>
                                      </p:to>
                                    </p:set>
                                    <p:animEffect transition="in" filter="wipe(down)">
                                      <p:cBhvr>
                                        <p:cTn id="15" dur="500"/>
                                        <p:tgtEl>
                                          <p:spTgt spid="8499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down)">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4996"/>
                                        </p:tgtEl>
                                        <p:attrNameLst>
                                          <p:attrName>style.visibility</p:attrName>
                                        </p:attrNameLst>
                                      </p:cBhvr>
                                      <p:to>
                                        <p:strVal val="visible"/>
                                      </p:to>
                                    </p:set>
                                    <p:animEffect transition="in" filter="wipe(down)">
                                      <p:cBhvr>
                                        <p:cTn id="25" dur="500"/>
                                        <p:tgtEl>
                                          <p:spTgt spid="84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dirty="0"/>
              <a:t>Reinforcement Learning</a:t>
            </a:r>
            <a:endParaRPr lang="en-US" altLang="en-US" sz="1400" dirty="0"/>
          </a:p>
        </p:txBody>
      </p:sp>
      <p:sp>
        <p:nvSpPr>
          <p:cNvPr id="5" name="Slide Number Placeholder 4"/>
          <p:cNvSpPr>
            <a:spLocks noGrp="1"/>
          </p:cNvSpPr>
          <p:nvPr>
            <p:ph type="sldNum" sz="quarter" idx="11"/>
          </p:nvPr>
        </p:nvSpPr>
        <p:spPr/>
        <p:txBody>
          <a:bodyPr/>
          <a:lstStyle/>
          <a:p>
            <a:fld id="{902F162C-50DB-44FC-B7A3-FCAF526F2A9D}" type="slidenum">
              <a:rPr lang="en-US" altLang="en-US"/>
              <a:pPr/>
              <a:t>13</a:t>
            </a:fld>
            <a:endParaRPr lang="en-US" altLang="en-US" dirty="0"/>
          </a:p>
        </p:txBody>
      </p:sp>
      <p:sp>
        <p:nvSpPr>
          <p:cNvPr id="77826" name="Rectangle 2"/>
          <p:cNvSpPr>
            <a:spLocks noGrp="1" noChangeArrowheads="1"/>
          </p:cNvSpPr>
          <p:nvPr>
            <p:ph type="title"/>
          </p:nvPr>
        </p:nvSpPr>
        <p:spPr>
          <a:xfrm>
            <a:off x="0" y="288925"/>
            <a:ext cx="8229600" cy="1143000"/>
          </a:xfrm>
        </p:spPr>
        <p:txBody>
          <a:bodyPr/>
          <a:lstStyle/>
          <a:p>
            <a:r>
              <a:rPr lang="en-US" altLang="en-US" dirty="0">
                <a:latin typeface="Times New Roman" panose="02020603050405020304" pitchFamily="18" charset="0"/>
                <a:cs typeface="Times New Roman" panose="02020603050405020304" pitchFamily="18" charset="0"/>
              </a:rPr>
              <a:t>Reinforcement Learning</a:t>
            </a:r>
          </a:p>
        </p:txBody>
      </p:sp>
      <p:sp>
        <p:nvSpPr>
          <p:cNvPr id="77827" name="Rectangle 3"/>
          <p:cNvSpPr>
            <a:spLocks noGrp="1" noChangeArrowheads="1"/>
          </p:cNvSpPr>
          <p:nvPr>
            <p:ph type="body" idx="1"/>
          </p:nvPr>
        </p:nvSpPr>
        <p:spPr>
          <a:xfrm>
            <a:off x="609600" y="1752600"/>
            <a:ext cx="8039100" cy="2819400"/>
          </a:xfrm>
        </p:spPr>
        <p:txBody>
          <a:bodyPr/>
          <a:lstStyle/>
          <a:p>
            <a:r>
              <a:rPr lang="en-US" altLang="en-US" sz="2800" dirty="0">
                <a:latin typeface="Times New Roman" panose="02020603050405020304" pitchFamily="18" charset="0"/>
                <a:cs typeface="Times New Roman" panose="02020603050405020304" pitchFamily="18" charset="0"/>
              </a:rPr>
              <a:t>Learning from interaction</a:t>
            </a:r>
          </a:p>
          <a:p>
            <a:r>
              <a:rPr lang="en-US" altLang="en-US" sz="2800" dirty="0">
                <a:latin typeface="Times New Roman" panose="02020603050405020304" pitchFamily="18" charset="0"/>
                <a:cs typeface="Times New Roman" panose="02020603050405020304" pitchFamily="18" charset="0"/>
              </a:rPr>
              <a:t>Goal-oriented learning</a:t>
            </a:r>
          </a:p>
          <a:p>
            <a:r>
              <a:rPr lang="en-US" altLang="en-US" sz="2800" dirty="0">
                <a:latin typeface="Times New Roman" panose="02020603050405020304" pitchFamily="18" charset="0"/>
                <a:cs typeface="Times New Roman" panose="02020603050405020304" pitchFamily="18" charset="0"/>
              </a:rPr>
              <a:t>Learning about, from, and while interacting with an external environment</a:t>
            </a:r>
          </a:p>
          <a:p>
            <a:r>
              <a:rPr lang="en-US" altLang="en-US" sz="2800" dirty="0">
                <a:latin typeface="Times New Roman" panose="02020603050405020304" pitchFamily="18" charset="0"/>
                <a:cs typeface="Times New Roman" panose="02020603050405020304" pitchFamily="18" charset="0"/>
              </a:rPr>
              <a:t>Learning what to do—how to map situations to actions—so as to maximize a numerical reward signal</a:t>
            </a:r>
          </a:p>
          <a:p>
            <a:r>
              <a:rPr lang="en-US" altLang="en-US" sz="2800" dirty="0">
                <a:solidFill>
                  <a:srgbClr val="FF0000"/>
                </a:solidFill>
                <a:latin typeface="Times New Roman" panose="02020603050405020304" pitchFamily="18" charset="0"/>
              </a:rPr>
              <a:t>Example: Bicycle learning</a:t>
            </a:r>
          </a:p>
          <a:p>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6094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Effect transition="in" filter="randombar(horizontal)">
                                      <p:cBhvr>
                                        <p:cTn id="7" dur="500"/>
                                        <p:tgtEl>
                                          <p:spTgt spid="778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7827">
                                            <p:txEl>
                                              <p:pRg st="1" end="1"/>
                                            </p:txEl>
                                          </p:spTgt>
                                        </p:tgtEl>
                                        <p:attrNameLst>
                                          <p:attrName>style.visibility</p:attrName>
                                        </p:attrNameLst>
                                      </p:cBhvr>
                                      <p:to>
                                        <p:strVal val="visible"/>
                                      </p:to>
                                    </p:set>
                                    <p:animEffect transition="in" filter="randombar(horizontal)">
                                      <p:cBhvr>
                                        <p:cTn id="12" dur="500"/>
                                        <p:tgtEl>
                                          <p:spTgt spid="778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7827">
                                            <p:txEl>
                                              <p:pRg st="2" end="2"/>
                                            </p:txEl>
                                          </p:spTgt>
                                        </p:tgtEl>
                                        <p:attrNameLst>
                                          <p:attrName>style.visibility</p:attrName>
                                        </p:attrNameLst>
                                      </p:cBhvr>
                                      <p:to>
                                        <p:strVal val="visible"/>
                                      </p:to>
                                    </p:set>
                                    <p:animEffect transition="in" filter="wipe(down)">
                                      <p:cBhvr>
                                        <p:cTn id="17" dur="500"/>
                                        <p:tgtEl>
                                          <p:spTgt spid="778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7827">
                                            <p:txEl>
                                              <p:pRg st="3" end="3"/>
                                            </p:txEl>
                                          </p:spTgt>
                                        </p:tgtEl>
                                        <p:attrNameLst>
                                          <p:attrName>style.visibility</p:attrName>
                                        </p:attrNameLst>
                                      </p:cBhvr>
                                      <p:to>
                                        <p:strVal val="visible"/>
                                      </p:to>
                                    </p:set>
                                    <p:animEffect transition="in" filter="wipe(down)">
                                      <p:cBhvr>
                                        <p:cTn id="22" dur="500"/>
                                        <p:tgtEl>
                                          <p:spTgt spid="778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827">
                                            <p:txEl>
                                              <p:pRg st="4" end="4"/>
                                            </p:txEl>
                                          </p:spTgt>
                                        </p:tgtEl>
                                        <p:attrNameLst>
                                          <p:attrName>style.visibility</p:attrName>
                                        </p:attrNameLst>
                                      </p:cBhvr>
                                      <p:to>
                                        <p:strVal val="visible"/>
                                      </p:to>
                                    </p:set>
                                    <p:animEffect transition="in" filter="wipe(down)">
                                      <p:cBhvr>
                                        <p:cTn id="27" dur="500"/>
                                        <p:tgtEl>
                                          <p:spTgt spid="778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a:t>
            </a:r>
          </a:p>
        </p:txBody>
      </p:sp>
      <p:sp>
        <p:nvSpPr>
          <p:cNvPr id="3" name="Rectangle 2"/>
          <p:cNvSpPr/>
          <p:nvPr/>
        </p:nvSpPr>
        <p:spPr>
          <a:xfrm>
            <a:off x="228600" y="1600200"/>
            <a:ext cx="8534400" cy="1200329"/>
          </a:xfrm>
          <a:prstGeom prst="rect">
            <a:avLst/>
          </a:prstGeom>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Agent has learned the most optimal paths to the goal state through experience.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Best sequences : the links with the </a:t>
            </a:r>
            <a:r>
              <a:rPr lang="en-US" sz="2400" dirty="0">
                <a:solidFill>
                  <a:srgbClr val="FF0000"/>
                </a:solidFill>
                <a:latin typeface="Times New Roman" panose="02020603050405020304" pitchFamily="18" charset="0"/>
                <a:cs typeface="Times New Roman" panose="02020603050405020304" pitchFamily="18" charset="0"/>
              </a:rPr>
              <a:t>highest values </a:t>
            </a:r>
            <a:r>
              <a:rPr lang="en-US" sz="2400" dirty="0">
                <a:latin typeface="Times New Roman" panose="02020603050405020304" pitchFamily="18" charset="0"/>
                <a:cs typeface="Times New Roman" panose="02020603050405020304" pitchFamily="18" charset="0"/>
              </a:rPr>
              <a:t>at each state.</a:t>
            </a:r>
          </a:p>
        </p:txBody>
      </p:sp>
      <p:pic>
        <p:nvPicPr>
          <p:cNvPr id="83970" name="Picture 2" descr="http://mnemstudio.org/ai/path/images/map5.gif"/>
          <p:cNvPicPr>
            <a:picLocks noChangeAspect="1" noChangeArrowheads="1"/>
          </p:cNvPicPr>
          <p:nvPr/>
        </p:nvPicPr>
        <p:blipFill>
          <a:blip r:embed="rId2" cstate="print"/>
          <a:srcRect/>
          <a:stretch>
            <a:fillRect/>
          </a:stretch>
        </p:blipFill>
        <p:spPr bwMode="auto">
          <a:xfrm>
            <a:off x="2590800" y="2819400"/>
            <a:ext cx="4600575" cy="3038476"/>
          </a:xfrm>
          <a:prstGeom prst="rect">
            <a:avLst/>
          </a:prstGeom>
          <a:noFill/>
        </p:spPr>
      </p:pic>
      <p:sp>
        <p:nvSpPr>
          <p:cNvPr id="5" name="Rectangle 4"/>
          <p:cNvSpPr/>
          <p:nvPr/>
        </p:nvSpPr>
        <p:spPr>
          <a:xfrm>
            <a:off x="1752600" y="6019800"/>
            <a:ext cx="3634328" cy="369332"/>
          </a:xfrm>
          <a:prstGeom prst="rect">
            <a:avLst/>
          </a:prstGeom>
        </p:spPr>
        <p:txBody>
          <a:bodyPr wrap="none">
            <a:spAutoFit/>
          </a:bodyPr>
          <a:lstStyle/>
          <a:p>
            <a:r>
              <a:rPr lang="en-US" dirty="0"/>
              <a:t>Thus the sequence is 2 - 3 - 1 - 5.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3970"/>
                                        </p:tgtEl>
                                        <p:attrNameLst>
                                          <p:attrName>style.visibility</p:attrName>
                                        </p:attrNameLst>
                                      </p:cBhvr>
                                      <p:to>
                                        <p:strVal val="visible"/>
                                      </p:to>
                                    </p:set>
                                    <p:animEffect transition="in" filter="wipe(down)">
                                      <p:cBhvr>
                                        <p:cTn id="17" dur="500"/>
                                        <p:tgtEl>
                                          <p:spTgt spid="839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down)">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Matlab</a:t>
            </a:r>
            <a:r>
              <a:rPr lang="en-US" dirty="0"/>
              <a:t> Commands</a:t>
            </a:r>
          </a:p>
        </p:txBody>
      </p:sp>
      <p:sp>
        <p:nvSpPr>
          <p:cNvPr id="3" name="TextBox 2"/>
          <p:cNvSpPr txBox="1"/>
          <p:nvPr/>
        </p:nvSpPr>
        <p:spPr>
          <a:xfrm>
            <a:off x="457200" y="1383225"/>
            <a:ext cx="8229600" cy="4893647"/>
          </a:xfrm>
          <a:prstGeom prst="rect">
            <a:avLst/>
          </a:prstGeom>
          <a:noFill/>
        </p:spPr>
        <p:txBody>
          <a:bodyPr wrap="square" rtlCol="0">
            <a:spAutoFit/>
          </a:bodyPr>
          <a:lstStyle/>
          <a:p>
            <a:r>
              <a:rPr lang="en-US" sz="2400" dirty="0">
                <a:latin typeface="Times New Roman" pitchFamily="18" charset="0"/>
                <a:cs typeface="Times New Roman" pitchFamily="18" charset="0"/>
              </a:rPr>
              <a:t>Clc ;</a:t>
            </a:r>
          </a:p>
          <a:p>
            <a:r>
              <a:rPr lang="en-US" sz="2400" dirty="0">
                <a:latin typeface="Times New Roman" pitchFamily="18" charset="0"/>
                <a:cs typeface="Times New Roman" pitchFamily="18" charset="0"/>
              </a:rPr>
              <a:t>format short</a:t>
            </a:r>
          </a:p>
          <a:p>
            <a:r>
              <a:rPr lang="en-US" sz="2400" dirty="0">
                <a:latin typeface="Times New Roman" pitchFamily="18" charset="0"/>
                <a:cs typeface="Times New Roman" pitchFamily="18" charset="0"/>
              </a:rPr>
              <a:t>format compact</a:t>
            </a:r>
          </a:p>
          <a:p>
            <a:r>
              <a:rPr lang="en-US" sz="2400" dirty="0">
                <a:latin typeface="Times New Roman" pitchFamily="18" charset="0"/>
                <a:cs typeface="Times New Roman" pitchFamily="18" charset="0"/>
              </a:rPr>
              <a:t>% two input: R and gamma;</a:t>
            </a:r>
          </a:p>
          <a:p>
            <a:r>
              <a:rPr lang="en-US" sz="2400" dirty="0">
                <a:latin typeface="Times New Roman" pitchFamily="18" charset="0"/>
                <a:cs typeface="Times New Roman" pitchFamily="18" charset="0"/>
              </a:rPr>
              <a:t>% immediate reward matrix;</a:t>
            </a:r>
          </a:p>
          <a:p>
            <a:r>
              <a:rPr lang="en-US" sz="2400" dirty="0">
                <a:latin typeface="Times New Roman" pitchFamily="18" charset="0"/>
                <a:cs typeface="Times New Roman" pitchFamily="18" charset="0"/>
              </a:rPr>
              <a:t>% row and column=states; </a:t>
            </a:r>
          </a:p>
          <a:p>
            <a:r>
              <a:rPr lang="en-US" sz="2400" dirty="0">
                <a:latin typeface="Times New Roman" pitchFamily="18" charset="0"/>
                <a:cs typeface="Times New Roman" pitchFamily="18" charset="0"/>
              </a:rPr>
              <a:t>% -1=no door between room</a:t>
            </a:r>
          </a:p>
          <a:p>
            <a:r>
              <a:rPr lang="en-US" sz="2400" dirty="0">
                <a:latin typeface="Times New Roman" pitchFamily="18" charset="0"/>
                <a:cs typeface="Times New Roman" pitchFamily="18" charset="0"/>
              </a:rPr>
              <a:t>R=[-1,-1,-1,-1,0,-1;</a:t>
            </a:r>
          </a:p>
          <a:p>
            <a:r>
              <a:rPr lang="en-US" sz="2400" dirty="0">
                <a:latin typeface="Times New Roman" pitchFamily="18" charset="0"/>
                <a:cs typeface="Times New Roman" pitchFamily="18" charset="0"/>
              </a:rPr>
              <a:t>      -1,-1,-1,0,-1,100;</a:t>
            </a:r>
          </a:p>
          <a:p>
            <a:r>
              <a:rPr lang="en-US" sz="2400" dirty="0">
                <a:latin typeface="Times New Roman" pitchFamily="18" charset="0"/>
                <a:cs typeface="Times New Roman" pitchFamily="18" charset="0"/>
              </a:rPr>
              <a:t>      -1,-1,-1,0,-1,-1;</a:t>
            </a:r>
          </a:p>
          <a:p>
            <a:r>
              <a:rPr lang="en-US" sz="2400" dirty="0">
                <a:latin typeface="Times New Roman" pitchFamily="18" charset="0"/>
                <a:cs typeface="Times New Roman" pitchFamily="18" charset="0"/>
              </a:rPr>
              <a:t>      -1,0,0,-1,0,-1;</a:t>
            </a:r>
          </a:p>
          <a:p>
            <a:r>
              <a:rPr lang="en-US" sz="2400" dirty="0">
                <a:latin typeface="Times New Roman" pitchFamily="18" charset="0"/>
                <a:cs typeface="Times New Roman" pitchFamily="18" charset="0"/>
              </a:rPr>
              <a:t>       0,-1,-1,0,-1,100;</a:t>
            </a:r>
          </a:p>
          <a:p>
            <a:r>
              <a:rPr lang="en-US" sz="2400" dirty="0">
                <a:latin typeface="Times New Roman" pitchFamily="18" charset="0"/>
                <a:cs typeface="Times New Roman" pitchFamily="18" charset="0"/>
              </a:rPr>
              <a:t>      -1,0,-1,-1,0,100];</a:t>
            </a:r>
          </a:p>
        </p:txBody>
      </p:sp>
      <p:graphicFrame>
        <p:nvGraphicFramePr>
          <p:cNvPr id="6" name="Object 5"/>
          <p:cNvGraphicFramePr>
            <a:graphicFrameLocks noChangeAspect="1"/>
          </p:cNvGraphicFramePr>
          <p:nvPr>
            <p:extLst>
              <p:ext uri="{D42A27DB-BD31-4B8C-83A1-F6EECF244321}">
                <p14:modId xmlns:p14="http://schemas.microsoft.com/office/powerpoint/2010/main" val="3949796"/>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3016" name="Equation" r:id="rId4" imgW="114151" imgH="215619" progId="Equation.3">
                  <p:embed/>
                </p:oleObj>
              </mc:Choice>
              <mc:Fallback>
                <p:oleObj name="Equation" r:id="rId4" imgW="114151" imgH="215619"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92663817"/>
              </p:ext>
            </p:extLst>
          </p:nvPr>
        </p:nvGraphicFramePr>
        <p:xfrm>
          <a:off x="5119534" y="4050569"/>
          <a:ext cx="914400" cy="215900"/>
        </p:xfrm>
        <a:graphic>
          <a:graphicData uri="http://schemas.openxmlformats.org/presentationml/2006/ole">
            <mc:AlternateContent xmlns:mc="http://schemas.openxmlformats.org/markup-compatibility/2006">
              <mc:Choice xmlns:v="urn:schemas-microsoft-com:vml" Requires="v">
                <p:oleObj spid="_x0000_s43017" name="Equation" r:id="rId6" imgW="114151" imgH="215619" progId="Equation.3">
                  <p:embed/>
                </p:oleObj>
              </mc:Choice>
              <mc:Fallback>
                <p:oleObj name="Equation" r:id="rId6" imgW="114151" imgH="215619"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9534" y="4050569"/>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18903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0"/>
            <a:ext cx="8229600" cy="1143000"/>
          </a:xfrm>
        </p:spPr>
        <p:txBody>
          <a:bodyPr/>
          <a:lstStyle/>
          <a:p>
            <a:r>
              <a:rPr lang="en-US" dirty="0">
                <a:latin typeface="Times New Roman" panose="02020603050405020304" pitchFamily="18" charset="0"/>
                <a:cs typeface="Times New Roman" panose="02020603050405020304" pitchFamily="18" charset="0"/>
              </a:rPr>
              <a:t>Cont..</a:t>
            </a:r>
          </a:p>
        </p:txBody>
      </p:sp>
      <p:sp>
        <p:nvSpPr>
          <p:cNvPr id="3" name="Rectangle 2"/>
          <p:cNvSpPr/>
          <p:nvPr/>
        </p:nvSpPr>
        <p:spPr>
          <a:xfrm>
            <a:off x="442452" y="1600200"/>
            <a:ext cx="8549148" cy="3785652"/>
          </a:xfrm>
          <a:prstGeom prst="rect">
            <a:avLst/>
          </a:prstGeom>
        </p:spPr>
        <p:txBody>
          <a:bodyPr wrap="square">
            <a:spAutoFit/>
          </a:bodyPr>
          <a:lstStyle/>
          <a:p>
            <a:r>
              <a:rPr lang="en-US" sz="2400" dirty="0">
                <a:latin typeface="Times New Roman" pitchFamily="18" charset="0"/>
                <a:cs typeface="Times New Roman" pitchFamily="18" charset="0"/>
              </a:rPr>
              <a:t>gamma=0.80;   %learning parameter</a:t>
            </a:r>
          </a:p>
          <a:p>
            <a:r>
              <a:rPr lang="en-US" sz="2400" dirty="0" err="1">
                <a:latin typeface="Times New Roman" pitchFamily="18" charset="0"/>
                <a:cs typeface="Times New Roman" pitchFamily="18" charset="0"/>
              </a:rPr>
              <a:t>goalstate</a:t>
            </a:r>
            <a:r>
              <a:rPr lang="en-US" sz="2400" dirty="0">
                <a:latin typeface="Times New Roman" pitchFamily="18" charset="0"/>
                <a:cs typeface="Times New Roman" pitchFamily="18" charset="0"/>
              </a:rPr>
              <a:t> = 5;</a:t>
            </a:r>
          </a:p>
          <a:p>
            <a:r>
              <a:rPr lang="en-US" sz="2400" dirty="0">
                <a:latin typeface="Times New Roman" pitchFamily="18" charset="0"/>
                <a:cs typeface="Times New Roman" pitchFamily="18" charset="0"/>
              </a:rPr>
              <a:t>Q=zeros(size(R));      	    %initialize Q as zero matrix</a:t>
            </a:r>
          </a:p>
          <a:p>
            <a:r>
              <a:rPr lang="en-US" sz="2400" dirty="0">
                <a:latin typeface="Times New Roman" pitchFamily="18" charset="0"/>
                <a:cs typeface="Times New Roman" pitchFamily="18" charset="0"/>
              </a:rPr>
              <a:t>Q1=ones (size(R))*(-1)   % initialize previous Q as negative number</a:t>
            </a:r>
          </a:p>
          <a:p>
            <a:r>
              <a:rPr lang="en-US" sz="2400" dirty="0">
                <a:latin typeface="Times New Roman" pitchFamily="18" charset="0"/>
                <a:cs typeface="Times New Roman" pitchFamily="18" charset="0"/>
              </a:rPr>
              <a:t>Count=0;       		    %counter</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for episode =1:50000       % random initial state </a:t>
            </a:r>
          </a:p>
          <a:p>
            <a:r>
              <a:rPr lang="en-US" sz="2400" dirty="0">
                <a:latin typeface="Times New Roman" pitchFamily="18" charset="0"/>
                <a:cs typeface="Times New Roman" pitchFamily="18" charset="0"/>
              </a:rPr>
              <a:t>Y=</a:t>
            </a:r>
            <a:r>
              <a:rPr lang="en-US" sz="2400" dirty="0" err="1">
                <a:latin typeface="Times New Roman" pitchFamily="18" charset="0"/>
                <a:cs typeface="Times New Roman" pitchFamily="18" charset="0"/>
              </a:rPr>
              <a:t>randperm</a:t>
            </a:r>
            <a:r>
              <a:rPr lang="en-US" sz="2400" dirty="0">
                <a:latin typeface="Times New Roman" pitchFamily="18" charset="0"/>
                <a:cs typeface="Times New Roman" pitchFamily="18" charset="0"/>
              </a:rPr>
              <a:t>(size (R,1)); % returns an matrix with random values</a:t>
            </a:r>
          </a:p>
          <a:p>
            <a:r>
              <a:rPr lang="en-US" sz="2400" dirty="0">
                <a:latin typeface="Times New Roman" pitchFamily="18" charset="0"/>
                <a:cs typeface="Times New Roman" pitchFamily="18" charset="0"/>
              </a:rPr>
              <a:t>State =y(1);</a:t>
            </a: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1203632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1143000"/>
          </a:xfrm>
        </p:spPr>
        <p:txBody>
          <a:bodyPr/>
          <a:lstStyle/>
          <a:p>
            <a:r>
              <a:rPr lang="en-US" dirty="0">
                <a:latin typeface="Times New Roman" panose="02020603050405020304" pitchFamily="18" charset="0"/>
                <a:cs typeface="Times New Roman" panose="02020603050405020304" pitchFamily="18" charset="0"/>
              </a:rPr>
              <a:t>Cont..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75303" y="1225689"/>
            <a:ext cx="8686800" cy="5632311"/>
          </a:xfrm>
          <a:prstGeom prst="rect">
            <a:avLst/>
          </a:prstGeom>
          <a:noFill/>
        </p:spPr>
        <p:txBody>
          <a:bodyPr wrap="square" rtlCol="0">
            <a:spAutoFit/>
          </a:bodyPr>
          <a:lstStyle/>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While state ~=goal state ,	%loop until reach</a:t>
            </a:r>
          </a:p>
          <a:p>
            <a:r>
              <a:rPr lang="en-US" sz="2400" dirty="0">
                <a:latin typeface="Times New Roman" pitchFamily="18" charset="0"/>
                <a:cs typeface="Times New Roman" pitchFamily="18" charset="0"/>
              </a:rPr>
              <a:t>goal state 			% select any action from this state</a:t>
            </a:r>
          </a:p>
          <a:p>
            <a:r>
              <a:rPr lang="en-US" sz="2400" dirty="0">
                <a:latin typeface="Times New Roman" pitchFamily="18" charset="0"/>
                <a:cs typeface="Times New Roman" pitchFamily="18" charset="0"/>
              </a:rPr>
              <a:t>x=find(R(state,:)&gt;=0);		%find possible action of this state</a:t>
            </a:r>
          </a:p>
          <a:p>
            <a:r>
              <a:rPr lang="en-US" sz="2400" dirty="0">
                <a:latin typeface="Times New Roman" pitchFamily="18" charset="0"/>
                <a:cs typeface="Times New Roman" pitchFamily="18" charset="0"/>
              </a:rPr>
              <a:t>If size(x,1)&gt;0,</a:t>
            </a:r>
          </a:p>
          <a:p>
            <a:r>
              <a:rPr lang="en-US" sz="2400" dirty="0">
                <a:latin typeface="Times New Roman" pitchFamily="18" charset="0"/>
                <a:cs typeface="Times New Roman" pitchFamily="18" charset="0"/>
              </a:rPr>
              <a:t>x1=</a:t>
            </a:r>
            <a:r>
              <a:rPr lang="en-US" sz="2400" dirty="0" err="1">
                <a:latin typeface="Times New Roman" pitchFamily="18" charset="0"/>
                <a:cs typeface="Times New Roman" pitchFamily="18" charset="0"/>
              </a:rPr>
              <a:t>randompermutation</a:t>
            </a:r>
            <a:r>
              <a:rPr lang="en-US" sz="2400" dirty="0">
                <a:latin typeface="Times New Roman" pitchFamily="18" charset="0"/>
                <a:cs typeface="Times New Roman" pitchFamily="18" charset="0"/>
              </a:rPr>
              <a:t>(x); 	%randomize the possible action</a:t>
            </a:r>
          </a:p>
          <a:p>
            <a:r>
              <a:rPr lang="en-US" sz="2400" dirty="0">
                <a:latin typeface="Times New Roman" pitchFamily="18" charset="0"/>
                <a:cs typeface="Times New Roman" pitchFamily="18" charset="0"/>
              </a:rPr>
              <a:t>x1=x1(1);			%select an action</a:t>
            </a:r>
          </a:p>
          <a:p>
            <a:r>
              <a:rPr lang="en-US" sz="2400" dirty="0">
                <a:latin typeface="Times New Roman" pitchFamily="18" charset="0"/>
                <a:cs typeface="Times New Roman" pitchFamily="18" charset="0"/>
              </a:rPr>
              <a:t>end</a:t>
            </a:r>
          </a:p>
          <a:p>
            <a:r>
              <a:rPr lang="en-US" sz="2400" dirty="0" err="1">
                <a:latin typeface="Times New Roman" pitchFamily="18" charset="0"/>
                <a:cs typeface="Times New Roman" pitchFamily="18" charset="0"/>
              </a:rPr>
              <a:t>Qmax</a:t>
            </a:r>
            <a:r>
              <a:rPr lang="en-US" sz="2400" dirty="0">
                <a:latin typeface="Times New Roman" pitchFamily="18" charset="0"/>
                <a:cs typeface="Times New Roman" pitchFamily="18" charset="0"/>
              </a:rPr>
              <a:t>=max(q,[ ],2);</a:t>
            </a:r>
          </a:p>
          <a:p>
            <a:r>
              <a:rPr lang="en-US" sz="2400" dirty="0">
                <a:latin typeface="Times New Roman" pitchFamily="18" charset="0"/>
                <a:cs typeface="Times New Roman" pitchFamily="18" charset="0"/>
              </a:rPr>
              <a:t>Q(state ,x1)=R(state ,x1)+gamma*</a:t>
            </a:r>
            <a:r>
              <a:rPr lang="en-US" sz="2400" dirty="0" err="1">
                <a:latin typeface="Times New Roman" pitchFamily="18" charset="0"/>
                <a:cs typeface="Times New Roman" pitchFamily="18" charset="0"/>
              </a:rPr>
              <a:t>Qmax</a:t>
            </a:r>
            <a:r>
              <a:rPr lang="en-US" sz="2400" dirty="0">
                <a:latin typeface="Times New Roman" pitchFamily="18" charset="0"/>
                <a:cs typeface="Times New Roman" pitchFamily="18" charset="0"/>
              </a:rPr>
              <a:t>(x1);</a:t>
            </a:r>
          </a:p>
          <a:p>
            <a:r>
              <a:rPr lang="en-US" sz="2400" dirty="0">
                <a:latin typeface="Times New Roman" pitchFamily="18" charset="0"/>
                <a:cs typeface="Times New Roman" pitchFamily="18" charset="0"/>
              </a:rPr>
              <a:t>				%get max of all actions</a:t>
            </a:r>
          </a:p>
          <a:p>
            <a:r>
              <a:rPr lang="en-US" sz="2400" dirty="0">
                <a:latin typeface="Times New Roman" pitchFamily="18" charset="0"/>
                <a:cs typeface="Times New Roman" pitchFamily="18" charset="0"/>
              </a:rPr>
              <a:t>State =x1;</a:t>
            </a:r>
          </a:p>
          <a:p>
            <a:r>
              <a:rPr lang="en-US" sz="2400" dirty="0">
                <a:latin typeface="Times New Roman" pitchFamily="18" charset="0"/>
                <a:cs typeface="Times New Roman" pitchFamily="18" charset="0"/>
              </a:rPr>
              <a:t>end</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38818254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a:latin typeface="Times New Roman" panose="02020603050405020304" pitchFamily="18" charset="0"/>
                <a:cs typeface="Times New Roman" panose="02020603050405020304" pitchFamily="18" charset="0"/>
              </a:rPr>
              <a:t>Cont..</a:t>
            </a:r>
          </a:p>
        </p:txBody>
      </p:sp>
      <p:sp>
        <p:nvSpPr>
          <p:cNvPr id="3" name="TextBox 2"/>
          <p:cNvSpPr txBox="1"/>
          <p:nvPr/>
        </p:nvSpPr>
        <p:spPr>
          <a:xfrm>
            <a:off x="159774" y="1417638"/>
            <a:ext cx="8984226" cy="6001643"/>
          </a:xfrm>
          <a:prstGeom prst="rect">
            <a:avLst/>
          </a:prstGeom>
          <a:noFill/>
        </p:spPr>
        <p:txBody>
          <a:bodyPr wrap="square" rtlCol="0">
            <a:spAutoFit/>
          </a:bodyPr>
          <a:lstStyle/>
          <a:p>
            <a:r>
              <a:rPr lang="en-US" sz="2400" dirty="0">
                <a:latin typeface="Times New Roman" pitchFamily="18" charset="0"/>
                <a:cs typeface="Times New Roman" pitchFamily="18" charset="0"/>
              </a:rPr>
              <a:t>%break if convergence: small deviation on Q for 1000 consecutive</a:t>
            </a:r>
          </a:p>
          <a:p>
            <a:r>
              <a:rPr lang="en-US" sz="2400" dirty="0">
                <a:latin typeface="Times New Roman" pitchFamily="18" charset="0"/>
                <a:cs typeface="Times New Roman" pitchFamily="18" charset="0"/>
              </a:rPr>
              <a:t>if sum (sum(abs(Q1-Q)))&lt;0.0001 &amp; sum(sum(q&gt;0))</a:t>
            </a:r>
          </a:p>
          <a:p>
            <a:r>
              <a:rPr lang="en-US" sz="2400" dirty="0">
                <a:latin typeface="Times New Roman" pitchFamily="18" charset="0"/>
                <a:cs typeface="Times New Roman" pitchFamily="18" charset="0"/>
              </a:rPr>
              <a:t>	if count&gt;1000,</a:t>
            </a:r>
          </a:p>
          <a:p>
            <a:r>
              <a:rPr lang="en-US" sz="2400" dirty="0">
                <a:latin typeface="Times New Roman" pitchFamily="18" charset="0"/>
                <a:cs typeface="Times New Roman" pitchFamily="18" charset="0"/>
              </a:rPr>
              <a:t>		episode 		%report last episode</a:t>
            </a:r>
          </a:p>
          <a:p>
            <a:r>
              <a:rPr lang="en-US" sz="2400" dirty="0">
                <a:latin typeface="Times New Roman" pitchFamily="18" charset="0"/>
                <a:cs typeface="Times New Roman" pitchFamily="18" charset="0"/>
              </a:rPr>
              <a:t>		break </a:t>
            </a:r>
          </a:p>
          <a:p>
            <a:r>
              <a:rPr lang="en-US" sz="2400" dirty="0">
                <a:latin typeface="Times New Roman" pitchFamily="18" charset="0"/>
                <a:cs typeface="Times New Roman" pitchFamily="18" charset="0"/>
              </a:rPr>
              <a:t>	else </a:t>
            </a:r>
          </a:p>
          <a:p>
            <a:pPr lvl="2"/>
            <a:r>
              <a:rPr lang="en-US" sz="2400" dirty="0">
                <a:latin typeface="Times New Roman" pitchFamily="18" charset="0"/>
                <a:cs typeface="Times New Roman" pitchFamily="18" charset="0"/>
              </a:rPr>
              <a:t>Count=count+1; %set counter if deviation of Q is small</a:t>
            </a:r>
          </a:p>
          <a:p>
            <a:r>
              <a:rPr lang="en-US" sz="2400" dirty="0">
                <a:latin typeface="Times New Roman" pitchFamily="18" charset="0"/>
                <a:cs typeface="Times New Roman" pitchFamily="18" charset="0"/>
              </a:rPr>
              <a:t>	end</a:t>
            </a:r>
          </a:p>
          <a:p>
            <a:r>
              <a:rPr lang="en-US" sz="2400" dirty="0">
                <a:latin typeface="Times New Roman" pitchFamily="18" charset="0"/>
                <a:cs typeface="Times New Roman" pitchFamily="18" charset="0"/>
              </a:rPr>
              <a:t>	else</a:t>
            </a:r>
          </a:p>
          <a:p>
            <a:r>
              <a:rPr lang="en-US" sz="2400" dirty="0">
                <a:latin typeface="Times New Roman" pitchFamily="18" charset="0"/>
                <a:cs typeface="Times New Roman" pitchFamily="18" charset="0"/>
              </a:rPr>
              <a:t>	Q1=Q;</a:t>
            </a:r>
          </a:p>
          <a:p>
            <a:r>
              <a:rPr lang="en-US" sz="2400" dirty="0">
                <a:latin typeface="Times New Roman" pitchFamily="18" charset="0"/>
                <a:cs typeface="Times New Roman" pitchFamily="18" charset="0"/>
              </a:rPr>
              <a:t>	count=0;   % reset counter when deviation of Q from previous Q is large</a:t>
            </a:r>
          </a:p>
          <a:p>
            <a:r>
              <a:rPr lang="en-US" sz="2400" dirty="0">
                <a:latin typeface="Times New Roman" pitchFamily="18" charset="0"/>
                <a:cs typeface="Times New Roman" pitchFamily="18" charset="0"/>
              </a:rPr>
              <a:t>end</a:t>
            </a:r>
          </a:p>
          <a:p>
            <a:r>
              <a:rPr lang="en-US" sz="2400" dirty="0">
                <a:latin typeface="Times New Roman" pitchFamily="18" charset="0"/>
                <a:cs typeface="Times New Roman" pitchFamily="18" charset="0"/>
              </a:rPr>
              <a:t>end</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26438843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a:latin typeface="Times New Roman" panose="02020603050405020304" pitchFamily="18" charset="0"/>
                <a:cs typeface="Times New Roman" panose="02020603050405020304" pitchFamily="18" charset="0"/>
              </a:rPr>
              <a:t>Cont..</a:t>
            </a:r>
          </a:p>
        </p:txBody>
      </p:sp>
      <p:sp>
        <p:nvSpPr>
          <p:cNvPr id="3" name="TextBox 2"/>
          <p:cNvSpPr txBox="1"/>
          <p:nvPr/>
        </p:nvSpPr>
        <p:spPr>
          <a:xfrm>
            <a:off x="457200" y="1600200"/>
            <a:ext cx="8077200" cy="2677656"/>
          </a:xfrm>
          <a:prstGeom prst="rect">
            <a:avLst/>
          </a:prstGeom>
          <a:noFill/>
        </p:spPr>
        <p:txBody>
          <a:bodyPr wrap="square" rtlCol="0">
            <a:spAutoFit/>
          </a:bodyPr>
          <a:lstStyle/>
          <a:p>
            <a:r>
              <a:rPr lang="en-US" sz="2400" dirty="0">
                <a:latin typeface="Times New Roman" pitchFamily="18" charset="0"/>
                <a:cs typeface="Times New Roman" pitchFamily="18" charset="0"/>
              </a:rPr>
              <a:t>%normalize Q</a:t>
            </a:r>
          </a:p>
          <a:p>
            <a:r>
              <a:rPr lang="en-US" sz="2400" dirty="0">
                <a:latin typeface="Times New Roman" pitchFamily="18" charset="0"/>
                <a:cs typeface="Times New Roman" pitchFamily="18" charset="0"/>
              </a:rPr>
              <a:t>g=max(max(Q));</a:t>
            </a:r>
          </a:p>
          <a:p>
            <a:r>
              <a:rPr lang="en-US" sz="2400" dirty="0">
                <a:latin typeface="Times New Roman" pitchFamily="18" charset="0"/>
                <a:cs typeface="Times New Roman" pitchFamily="18" charset="0"/>
              </a:rPr>
              <a:t>If g&gt;0,</a:t>
            </a:r>
          </a:p>
          <a:p>
            <a:r>
              <a:rPr lang="en-US" sz="2400" dirty="0">
                <a:latin typeface="Times New Roman" pitchFamily="18" charset="0"/>
                <a:cs typeface="Times New Roman" pitchFamily="18" charset="0"/>
              </a:rPr>
              <a:t>Q=100*q/g;</a:t>
            </a:r>
          </a:p>
          <a:p>
            <a:r>
              <a:rPr lang="en-US" sz="2400" dirty="0">
                <a:latin typeface="Times New Roman" pitchFamily="18" charset="0"/>
                <a:cs typeface="Times New Roman" pitchFamily="18" charset="0"/>
              </a:rPr>
              <a:t>end</a:t>
            </a:r>
          </a:p>
          <a:p>
            <a:endParaRPr lang="en-US" sz="2400" dirty="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66096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4525963"/>
          </a:xfrm>
        </p:spPr>
        <p:txBody>
          <a:bodyPr/>
          <a:lstStyle/>
          <a:p>
            <a:r>
              <a:rPr lang="en-US" b="1" dirty="0"/>
              <a:t>Reinforcement Learning (RL) is learning through direct experimentation.</a:t>
            </a:r>
          </a:p>
          <a:p>
            <a:r>
              <a:rPr lang="en-US" b="1" dirty="0"/>
              <a:t>It does not assume the existence of a teacher that provides ‘training examples’ upon which learning of a task takes place</a:t>
            </a:r>
          </a:p>
          <a:p>
            <a:r>
              <a:rPr lang="en-US" b="1" dirty="0"/>
              <a:t>Instead, </a:t>
            </a:r>
            <a:r>
              <a:rPr lang="en-US" b="1" dirty="0">
                <a:solidFill>
                  <a:srgbClr val="FF0000"/>
                </a:solidFill>
              </a:rPr>
              <a:t>in RL experience is the only teacher</a:t>
            </a:r>
          </a:p>
          <a:p>
            <a:endParaRPr lang="en-US" b="1" dirty="0">
              <a:solidFill>
                <a:srgbClr val="FF0000"/>
              </a:solidFill>
            </a:endParaRPr>
          </a:p>
          <a:p>
            <a:endParaRPr lang="en-US" b="1" dirty="0">
              <a:solidFill>
                <a:srgbClr val="FF0000"/>
              </a:solidFill>
            </a:endParaRPr>
          </a:p>
        </p:txBody>
      </p:sp>
      <p:sp>
        <p:nvSpPr>
          <p:cNvPr id="4" name="Rectangle 3"/>
          <p:cNvSpPr/>
          <p:nvPr/>
        </p:nvSpPr>
        <p:spPr>
          <a:xfrm>
            <a:off x="0" y="3352800"/>
            <a:ext cx="9144000" cy="1569660"/>
          </a:xfrm>
          <a:prstGeom prst="rect">
            <a:avLst/>
          </a:prstGeom>
        </p:spPr>
        <p:txBody>
          <a:bodyPr wrap="square">
            <a:spAutoFit/>
          </a:bodyPr>
          <a:lstStyle/>
          <a:p>
            <a:r>
              <a:rPr lang="en-US" sz="3200" dirty="0"/>
              <a:t>The learning environment  is   composed of: </a:t>
            </a:r>
          </a:p>
          <a:p>
            <a:pPr marL="514350" indent="-514350">
              <a:buAutoNum type="arabicPeriod"/>
            </a:pPr>
            <a:r>
              <a:rPr lang="en-US" sz="3200" dirty="0"/>
              <a:t>Learning agent (or simply the learner)</a:t>
            </a:r>
          </a:p>
          <a:p>
            <a:r>
              <a:rPr lang="en-US" sz="3200" dirty="0"/>
              <a:t>2. A dynamic process. </a:t>
            </a:r>
          </a:p>
        </p:txBody>
      </p:sp>
      <p:sp>
        <p:nvSpPr>
          <p:cNvPr id="5" name="Rectangle 4"/>
          <p:cNvSpPr/>
          <p:nvPr/>
        </p:nvSpPr>
        <p:spPr>
          <a:xfrm>
            <a:off x="0" y="5042118"/>
            <a:ext cx="9144000" cy="1815882"/>
          </a:xfrm>
          <a:prstGeom prst="rect">
            <a:avLst/>
          </a:prstGeom>
        </p:spPr>
        <p:txBody>
          <a:bodyPr wrap="square">
            <a:spAutoFit/>
          </a:bodyPr>
          <a:lstStyle/>
          <a:p>
            <a:r>
              <a:rPr lang="en-US" sz="2800" b="1" dirty="0"/>
              <a:t>At successive time steps, the agent makes an observation of the process state, selects an action and applies it back to the process, modifying the state</a:t>
            </a:r>
            <a:r>
              <a:rPr lang="en-US"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9634" name="Picture 2"/>
          <p:cNvPicPr>
            <a:picLocks noChangeAspect="1" noChangeArrowheads="1"/>
          </p:cNvPicPr>
          <p:nvPr/>
        </p:nvPicPr>
        <p:blipFill>
          <a:blip r:embed="rId2" cstate="print"/>
          <a:srcRect/>
          <a:stretch>
            <a:fillRect/>
          </a:stretch>
        </p:blipFill>
        <p:spPr bwMode="auto">
          <a:xfrm>
            <a:off x="219075" y="1081088"/>
            <a:ext cx="8704263" cy="4695825"/>
          </a:xfrm>
          <a:prstGeom prst="rect">
            <a:avLst/>
          </a:prstGeom>
          <a:noFill/>
          <a:ln w="9525">
            <a:noFill/>
            <a:miter lim="800000"/>
            <a:headEnd/>
            <a:tailEnd/>
          </a:ln>
        </p:spPr>
      </p:pic>
      <p:pic>
        <p:nvPicPr>
          <p:cNvPr id="69635" name="Picture 3"/>
          <p:cNvPicPr>
            <a:picLocks noChangeAspect="1" noChangeArrowheads="1"/>
          </p:cNvPicPr>
          <p:nvPr/>
        </p:nvPicPr>
        <p:blipFill>
          <a:blip r:embed="rId3" cstate="print"/>
          <a:srcRect/>
          <a:stretch>
            <a:fillRect/>
          </a:stretch>
        </p:blipFill>
        <p:spPr bwMode="auto">
          <a:xfrm>
            <a:off x="457200" y="5715000"/>
            <a:ext cx="3152775" cy="1876425"/>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524000" y="3200400"/>
            <a:ext cx="4572000" cy="923330"/>
          </a:xfrm>
          <a:prstGeom prst="rect">
            <a:avLst/>
          </a:prstGeom>
        </p:spPr>
        <p:txBody>
          <a:bodyPr>
            <a:spAutoFit/>
          </a:bodyPr>
          <a:lstStyle/>
          <a:p>
            <a:r>
              <a:rPr lang="en-US" dirty="0"/>
              <a:t>file:///C:/UTUBE%20DOWNLOADS/MidSemPresentation_FDTS_F421T_SagnikMajumder_2014A8TS0464P.pdf</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Examples of application of RL  </a:t>
            </a:r>
          </a:p>
        </p:txBody>
      </p:sp>
      <p:sp>
        <p:nvSpPr>
          <p:cNvPr id="3" name="Rectangle 2"/>
          <p:cNvSpPr/>
          <p:nvPr/>
        </p:nvSpPr>
        <p:spPr>
          <a:xfrm>
            <a:off x="0" y="1371600"/>
            <a:ext cx="9144000" cy="5262979"/>
          </a:xfrm>
          <a:prstGeom prst="rect">
            <a:avLst/>
          </a:prstGeom>
        </p:spPr>
        <p:txBody>
          <a:bodyPr wrap="square">
            <a:spAutoFit/>
          </a:bodyPr>
          <a:lstStyle/>
          <a:p>
            <a:pPr marL="457200" indent="-4572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Robotics</a:t>
            </a:r>
            <a:r>
              <a:rPr lang="en-US" sz="2800" b="1" dirty="0">
                <a:latin typeface="Times New Roman" panose="02020603050405020304" pitchFamily="18" charset="0"/>
                <a:cs typeface="Times New Roman" panose="02020603050405020304" pitchFamily="18" charset="0"/>
              </a:rPr>
              <a:t>: Quadruped Gait Control, Ball Acquisition (</a:t>
            </a:r>
            <a:r>
              <a:rPr lang="en-US" sz="2800" b="1" dirty="0" err="1">
                <a:latin typeface="Times New Roman" panose="02020603050405020304" pitchFamily="18" charset="0"/>
                <a:cs typeface="Times New Roman" panose="02020603050405020304" pitchFamily="18" charset="0"/>
              </a:rPr>
              <a:t>Robocup</a:t>
            </a:r>
            <a:r>
              <a:rPr lang="en-US" sz="2800" b="1"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Operations Research</a:t>
            </a:r>
            <a:r>
              <a:rPr lang="en-US" sz="2800" b="1" dirty="0">
                <a:latin typeface="Times New Roman" panose="02020603050405020304" pitchFamily="18" charset="0"/>
                <a:cs typeface="Times New Roman" panose="02020603050405020304" pitchFamily="18" charset="0"/>
              </a:rPr>
              <a:t>: Pricing, Routing, Scheduling</a:t>
            </a:r>
          </a:p>
          <a:p>
            <a:pPr marL="457200" indent="-457200">
              <a:buFont typeface="Arial" panose="020B0604020202020204" pitchFamily="34" charset="0"/>
              <a:buChar char="•"/>
            </a:pPr>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Game Playing</a:t>
            </a:r>
            <a:r>
              <a:rPr lang="en-US" sz="2800" b="1" dirty="0">
                <a:latin typeface="Times New Roman" panose="02020603050405020304" pitchFamily="18" charset="0"/>
                <a:cs typeface="Times New Roman" panose="02020603050405020304" pitchFamily="18" charset="0"/>
              </a:rPr>
              <a:t>: Backgammon, Solitaire, Chess, Checkers, Go</a:t>
            </a:r>
          </a:p>
          <a:p>
            <a:pPr marL="457200" indent="-457200">
              <a:buFont typeface="Arial" panose="020B0604020202020204" pitchFamily="34" charset="0"/>
              <a:buChar char="•"/>
            </a:pPr>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Human Computer Interaction</a:t>
            </a:r>
            <a:r>
              <a:rPr lang="en-US" sz="2800" b="1" dirty="0">
                <a:latin typeface="Times New Roman" panose="02020603050405020304" pitchFamily="18" charset="0"/>
                <a:cs typeface="Times New Roman" panose="02020603050405020304" pitchFamily="18" charset="0"/>
              </a:rPr>
              <a:t>: Spoken Dialogue Systems</a:t>
            </a:r>
          </a:p>
          <a:p>
            <a:pPr marL="457200" indent="-457200">
              <a:buFont typeface="Arial" panose="020B0604020202020204" pitchFamily="34" charset="0"/>
              <a:buChar char="•"/>
            </a:pPr>
            <a:endParaRPr lang="en-US" sz="28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Economics/Finance:</a:t>
            </a:r>
            <a:r>
              <a:rPr lang="en-US" sz="2800" b="1" dirty="0">
                <a:latin typeface="Times New Roman" panose="02020603050405020304" pitchFamily="18" charset="0"/>
                <a:cs typeface="Times New Roman" panose="02020603050405020304" pitchFamily="18" charset="0"/>
              </a:rPr>
              <a:t> Trading</a:t>
            </a:r>
          </a:p>
        </p:txBody>
      </p:sp>
    </p:spTree>
    <p:extLst>
      <p:ext uri="{BB962C8B-B14F-4D97-AF65-F5344CB8AC3E}">
        <p14:creationId xmlns:p14="http://schemas.microsoft.com/office/powerpoint/2010/main" val="135725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down)">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cstate="print"/>
          <a:srcRect/>
          <a:stretch>
            <a:fillRect/>
          </a:stretch>
        </p:blipFill>
        <p:spPr bwMode="auto">
          <a:xfrm>
            <a:off x="0" y="0"/>
            <a:ext cx="9158537" cy="5029199"/>
          </a:xfrm>
          <a:prstGeom prst="rect">
            <a:avLst/>
          </a:prstGeom>
          <a:noFill/>
          <a:ln w="9525">
            <a:noFill/>
            <a:miter lim="800000"/>
            <a:headEnd/>
            <a:tailEnd/>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srcRect/>
          <a:stretch>
            <a:fillRect/>
          </a:stretch>
        </p:blipFill>
        <p:spPr bwMode="auto">
          <a:xfrm>
            <a:off x="1371600" y="1295400"/>
            <a:ext cx="6005747" cy="3138487"/>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https://www.cs.cmu.edu/~avrim/ML14/lect0326.pdf</a:t>
            </a:r>
            <a:endParaRPr lang="en-US" dirty="0"/>
          </a:p>
        </p:txBody>
      </p:sp>
      <p:pic>
        <p:nvPicPr>
          <p:cNvPr id="125954" name="Picture 2" descr="Image result for Reinforcement learning"/>
          <p:cNvPicPr>
            <a:picLocks noChangeAspect="1" noChangeArrowheads="1"/>
          </p:cNvPicPr>
          <p:nvPr/>
        </p:nvPicPr>
        <p:blipFill>
          <a:blip r:embed="rId2" cstate="print"/>
          <a:srcRect/>
          <a:stretch>
            <a:fillRect/>
          </a:stretch>
        </p:blipFill>
        <p:spPr bwMode="auto">
          <a:xfrm>
            <a:off x="1600200" y="1981200"/>
            <a:ext cx="6209345" cy="4038600"/>
          </a:xfrm>
          <a:prstGeom prst="rect">
            <a:avLst/>
          </a:prstGeom>
          <a:noFill/>
        </p:spPr>
      </p:pic>
      <p:sp>
        <p:nvSpPr>
          <p:cNvPr id="4" name="Rectangle 3"/>
          <p:cNvSpPr/>
          <p:nvPr/>
        </p:nvSpPr>
        <p:spPr>
          <a:xfrm>
            <a:off x="2286000" y="3105835"/>
            <a:ext cx="4572000" cy="646331"/>
          </a:xfrm>
          <a:prstGeom prst="rect">
            <a:avLst/>
          </a:prstGeom>
        </p:spPr>
        <p:txBody>
          <a:bodyPr>
            <a:spAutoFit/>
          </a:bodyPr>
          <a:lstStyle/>
          <a:p>
            <a:r>
              <a:rPr lang="en-US"/>
              <a:t>http://teaching.csse.uwa.edu.au/units/CITS4211/Lectures/wk7.pdf</a:t>
            </a:r>
          </a:p>
        </p:txBody>
      </p:sp>
      <p:sp>
        <p:nvSpPr>
          <p:cNvPr id="5" name="Rectangle 4"/>
          <p:cNvSpPr/>
          <p:nvPr/>
        </p:nvSpPr>
        <p:spPr>
          <a:xfrm>
            <a:off x="2133600" y="5334000"/>
            <a:ext cx="4572000" cy="923330"/>
          </a:xfrm>
          <a:prstGeom prst="rect">
            <a:avLst/>
          </a:prstGeom>
        </p:spPr>
        <p:txBody>
          <a:bodyPr>
            <a:spAutoFit/>
          </a:bodyPr>
          <a:lstStyle/>
          <a:p>
            <a:r>
              <a:rPr lang="en-US" dirty="0"/>
              <a:t>probabilistic-numerics.org/assets/</a:t>
            </a:r>
            <a:r>
              <a:rPr lang="en-US" dirty="0" err="1"/>
              <a:t>pdf</a:t>
            </a:r>
            <a:r>
              <a:rPr lang="en-US" dirty="0"/>
              <a:t>/NIPS2016/talks/SammyHansen.pptx</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8340745"/>
          </a:xfrm>
          <a:prstGeom prst="rect">
            <a:avLst/>
          </a:prstGeom>
        </p:spPr>
        <p:txBody>
          <a:bodyPr wrap="square">
            <a:spAutoFit/>
          </a:bodyPr>
          <a:lstStyle/>
          <a:p>
            <a:r>
              <a:rPr lang="en-US" sz="2800" dirty="0">
                <a:solidFill>
                  <a:srgbClr val="FF0000"/>
                </a:solidFill>
              </a:rPr>
              <a:t>The five primary key words of RL </a:t>
            </a:r>
            <a:r>
              <a:rPr lang="en-US" sz="3200" dirty="0">
                <a:solidFill>
                  <a:srgbClr val="FF0000"/>
                </a:solidFill>
              </a:rPr>
              <a:t>:</a:t>
            </a:r>
            <a:endParaRPr lang="en-US" dirty="0"/>
          </a:p>
          <a:p>
            <a:r>
              <a:rPr lang="en-US" dirty="0"/>
              <a:t> • </a:t>
            </a:r>
            <a:r>
              <a:rPr lang="en-US" sz="2400" dirty="0">
                <a:solidFill>
                  <a:srgbClr val="FF0000"/>
                </a:solidFill>
              </a:rPr>
              <a:t>Agent </a:t>
            </a:r>
          </a:p>
          <a:p>
            <a:r>
              <a:rPr lang="en-US" sz="2400" dirty="0"/>
              <a:t>plays the central role in an RL algorithm problem.</a:t>
            </a:r>
          </a:p>
          <a:p>
            <a:r>
              <a:rPr lang="en-US" sz="2400" dirty="0"/>
              <a:t>It is both the doer i.e. takes actions according to a learned policy, and the receiver i.e. the recipient of rewards upon taking actions. </a:t>
            </a:r>
          </a:p>
          <a:p>
            <a:endParaRPr lang="en-US" sz="2400" dirty="0"/>
          </a:p>
          <a:p>
            <a:r>
              <a:rPr lang="en-US" sz="2400" dirty="0"/>
              <a:t> • </a:t>
            </a:r>
            <a:r>
              <a:rPr lang="en-US" sz="2400" dirty="0">
                <a:solidFill>
                  <a:srgbClr val="FF0000"/>
                </a:solidFill>
              </a:rPr>
              <a:t>Environment</a:t>
            </a:r>
          </a:p>
          <a:p>
            <a:r>
              <a:rPr lang="en-US" sz="2400" dirty="0"/>
              <a:t>the ambience or the surroundings in which the agent acts and gets rewarded. </a:t>
            </a:r>
          </a:p>
          <a:p>
            <a:endParaRPr lang="en-US" sz="2400" dirty="0"/>
          </a:p>
          <a:p>
            <a:r>
              <a:rPr lang="en-US" sz="2400" dirty="0"/>
              <a:t> • </a:t>
            </a:r>
            <a:r>
              <a:rPr lang="en-US" sz="2400" dirty="0">
                <a:solidFill>
                  <a:srgbClr val="FF0000"/>
                </a:solidFill>
              </a:rPr>
              <a:t>State</a:t>
            </a:r>
          </a:p>
          <a:p>
            <a:r>
              <a:rPr lang="en-US" sz="2400" dirty="0"/>
              <a:t>different settings that the environment can be in at a particular instant in time</a:t>
            </a:r>
          </a:p>
          <a:p>
            <a:endParaRPr lang="en-US" sz="2400" dirty="0"/>
          </a:p>
          <a:p>
            <a:r>
              <a:rPr lang="en-US" sz="2400" dirty="0"/>
              <a:t> </a:t>
            </a:r>
            <a:r>
              <a:rPr lang="en-US" sz="2400" dirty="0">
                <a:solidFill>
                  <a:srgbClr val="FF0000"/>
                </a:solidFill>
              </a:rPr>
              <a:t>• Action</a:t>
            </a:r>
          </a:p>
          <a:p>
            <a:r>
              <a:rPr lang="en-US" sz="2400" dirty="0"/>
              <a:t>The actions are the different possibilities of acting that an agent has when it is in a particular state in the environment</a:t>
            </a:r>
          </a:p>
          <a:p>
            <a:r>
              <a:rPr lang="en-US" sz="2400" dirty="0">
                <a:solidFill>
                  <a:srgbClr val="FF0000"/>
                </a:solidFill>
              </a:rPr>
              <a:t>• Reward</a:t>
            </a:r>
            <a:endParaRPr lang="en-US" sz="2000" dirty="0">
              <a:solidFill>
                <a:srgbClr val="FF0000"/>
              </a:solidFill>
            </a:endParaRPr>
          </a:p>
          <a:p>
            <a:endParaRPr lang="en-US" sz="1600" dirty="0"/>
          </a:p>
          <a:p>
            <a:endParaRPr lang="en-US" sz="1600" dirty="0"/>
          </a:p>
          <a:p>
            <a:endParaRPr lang="en-US" sz="1600" dirty="0"/>
          </a:p>
          <a:p>
            <a:r>
              <a:rPr lang="en-US" sz="1600" dirty="0"/>
              <a:t>.</a:t>
            </a:r>
          </a:p>
          <a:p>
            <a:endParaRPr lang="en-US" sz="1600" dirty="0"/>
          </a:p>
          <a:p>
            <a:r>
              <a:rPr lang="en-US" sz="16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 calcmode="lin" valueType="num">
                                      <p:cBhvr additive="base">
                                        <p:cTn id="6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7" end="17"/>
                                            </p:txEl>
                                          </p:spTgt>
                                        </p:tgtEl>
                                        <p:attrNameLst>
                                          <p:attrName>style.visibility</p:attrName>
                                        </p:attrNameLst>
                                      </p:cBhvr>
                                      <p:to>
                                        <p:strVal val="visible"/>
                                      </p:to>
                                    </p:set>
                                    <p:anim calcmode="lin" valueType="num">
                                      <p:cBhvr additive="base">
                                        <p:cTn id="73"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9" end="19"/>
                                            </p:txEl>
                                          </p:spTgt>
                                        </p:tgtEl>
                                        <p:attrNameLst>
                                          <p:attrName>style.visibility</p:attrName>
                                        </p:attrNameLst>
                                      </p:cBhvr>
                                      <p:to>
                                        <p:strVal val="visible"/>
                                      </p:to>
                                    </p:set>
                                    <p:anim calcmode="lin" valueType="num">
                                      <p:cBhvr additive="base">
                                        <p:cTn id="79" dur="500" fill="hold"/>
                                        <p:tgtEl>
                                          <p:spTgt spid="3">
                                            <p:txEl>
                                              <p:pRg st="19" end="19"/>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print"/>
          <a:srcRect/>
          <a:stretch>
            <a:fillRect/>
          </a:stretch>
        </p:blipFill>
        <p:spPr bwMode="auto">
          <a:xfrm>
            <a:off x="990600" y="0"/>
            <a:ext cx="6781800" cy="2670637"/>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0" y="5334000"/>
            <a:ext cx="8743950" cy="1171575"/>
          </a:xfrm>
          <a:prstGeom prst="rect">
            <a:avLst/>
          </a:prstGeom>
          <a:noFill/>
          <a:ln w="9525">
            <a:noFill/>
            <a:miter lim="800000"/>
            <a:headEnd/>
            <a:tailEnd/>
          </a:ln>
        </p:spPr>
      </p:pic>
      <p:pic>
        <p:nvPicPr>
          <p:cNvPr id="4" name="Picture 3"/>
          <p:cNvPicPr>
            <a:picLocks noChangeAspect="1" noChangeArrowheads="1"/>
          </p:cNvPicPr>
          <p:nvPr/>
        </p:nvPicPr>
        <p:blipFill>
          <a:blip r:embed="rId4" cstate="print"/>
          <a:srcRect/>
          <a:stretch>
            <a:fillRect/>
          </a:stretch>
        </p:blipFill>
        <p:spPr bwMode="auto">
          <a:xfrm>
            <a:off x="127722" y="2819400"/>
            <a:ext cx="9016278" cy="2667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5715"/>
                                        </p:tgtEl>
                                        <p:attrNameLst>
                                          <p:attrName>style.visibility</p:attrName>
                                        </p:attrNameLst>
                                      </p:cBhvr>
                                      <p:to>
                                        <p:strVal val="visible"/>
                                      </p:to>
                                    </p:set>
                                    <p:anim calcmode="lin" valueType="num">
                                      <p:cBhvr additive="base">
                                        <p:cTn id="13" dur="500" fill="hold"/>
                                        <p:tgtEl>
                                          <p:spTgt spid="115715"/>
                                        </p:tgtEl>
                                        <p:attrNameLst>
                                          <p:attrName>ppt_x</p:attrName>
                                        </p:attrNameLst>
                                      </p:cBhvr>
                                      <p:tavLst>
                                        <p:tav tm="0">
                                          <p:val>
                                            <p:strVal val="#ppt_x"/>
                                          </p:val>
                                        </p:tav>
                                        <p:tav tm="100000">
                                          <p:val>
                                            <p:strVal val="#ppt_x"/>
                                          </p:val>
                                        </p:tav>
                                      </p:tavLst>
                                    </p:anim>
                                    <p:anim calcmode="lin" valueType="num">
                                      <p:cBhvr additive="base">
                                        <p:cTn id="14" dur="500" fill="hold"/>
                                        <p:tgtEl>
                                          <p:spTgt spid="1157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cstate="print"/>
          <a:srcRect/>
          <a:stretch>
            <a:fillRect/>
          </a:stretch>
        </p:blipFill>
        <p:spPr bwMode="auto">
          <a:xfrm>
            <a:off x="990600" y="0"/>
            <a:ext cx="5715000" cy="2250537"/>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0" y="5686425"/>
            <a:ext cx="8743950" cy="1171575"/>
          </a:xfrm>
          <a:prstGeom prst="rect">
            <a:avLst/>
          </a:prstGeom>
          <a:noFill/>
          <a:ln w="9525">
            <a:noFill/>
            <a:miter lim="800000"/>
            <a:headEnd/>
            <a:tailEnd/>
          </a:ln>
        </p:spPr>
      </p:pic>
      <p:pic>
        <p:nvPicPr>
          <p:cNvPr id="6" name="Picture 1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2209800"/>
            <a:ext cx="6430963"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1" name="Rectangle 1"/>
          <p:cNvSpPr>
            <a:spLocks noChangeArrowheads="1"/>
          </p:cNvSpPr>
          <p:nvPr/>
        </p:nvSpPr>
        <p:spPr bwMode="auto">
          <a:xfrm>
            <a:off x="0" y="0"/>
            <a:ext cx="9144000" cy="457200"/>
          </a:xfrm>
          <a:prstGeom prst="rect">
            <a:avLst/>
          </a:prstGeom>
          <a:solidFill>
            <a:srgbClr val="FFFFFF"/>
          </a:solid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Lucida Grande"/>
                <a:cs typeface="Arial" pitchFamily="34" charset="0"/>
              </a:rPr>
              <a:t>We treat this history of interaction as a sequence of experiences, where an </a:t>
            </a:r>
            <a:r>
              <a:rPr kumimoji="0" lang="en-US" sz="1200" b="1" i="0" u="none" strike="noStrike" cap="none" normalizeH="0" baseline="0" dirty="0">
                <a:ln>
                  <a:noFill/>
                </a:ln>
                <a:solidFill>
                  <a:srgbClr val="000000"/>
                </a:solidFill>
                <a:effectLst/>
                <a:latin typeface="Lucida Grande"/>
                <a:cs typeface="Arial" pitchFamily="34" charset="0"/>
              </a:rPr>
              <a:t>experience</a:t>
            </a:r>
            <a:r>
              <a:rPr kumimoji="0" lang="en-US" sz="1200" b="0" i="0" u="none" strike="noStrike" cap="none" normalizeH="0" baseline="0" dirty="0">
                <a:ln>
                  <a:noFill/>
                </a:ln>
                <a:solidFill>
                  <a:srgbClr val="000000"/>
                </a:solidFill>
                <a:effectLst/>
                <a:latin typeface="Lucida Grande"/>
                <a:cs typeface="Arial" pitchFamily="34" charset="0"/>
              </a:rPr>
              <a:t> </a:t>
            </a:r>
            <a:r>
              <a:rPr kumimoji="0" lang="en-US" sz="1200" b="0" i="0" u="none" strike="noStrike" cap="none" normalizeH="0" baseline="0" dirty="0" bmk="">
                <a:ln>
                  <a:noFill/>
                </a:ln>
                <a:solidFill>
                  <a:srgbClr val="000000"/>
                </a:solidFill>
                <a:effectLst/>
                <a:latin typeface="Lucida Grande"/>
                <a:cs typeface="Arial" pitchFamily="34" charset="0"/>
              </a:rPr>
              <a:t>is</a:t>
            </a:r>
            <a:r>
              <a:rPr kumimoji="0" lang="en-US" sz="1200" b="0" i="0" u="none" strike="noStrike" cap="none" normalizeH="0" baseline="0" dirty="0">
                <a:ln>
                  <a:noFill/>
                </a:ln>
                <a:solidFill>
                  <a:srgbClr val="000000"/>
                </a:solidFill>
                <a:effectLst/>
                <a:latin typeface="Lucida Grande"/>
                <a:cs typeface="Arial" pitchFamily="34" charset="0"/>
              </a:rPr>
              <a:t> a </a:t>
            </a:r>
            <a:r>
              <a:rPr kumimoji="0" lang="en-US" sz="1200" b="0" i="0" u="none" strike="noStrike" cap="none" normalizeH="0" baseline="0" dirty="0" err="1">
                <a:ln>
                  <a:noFill/>
                </a:ln>
                <a:solidFill>
                  <a:srgbClr val="000000"/>
                </a:solidFill>
                <a:effectLst/>
                <a:latin typeface="Lucida Grande"/>
                <a:cs typeface="Arial" pitchFamily="34" charset="0"/>
              </a:rPr>
              <a:t>tuple</a:t>
            </a:r>
            <a:endParaRPr kumimoji="0" lang="en-US" sz="800" b="0" i="1"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1" u="none" strike="noStrike" cap="none" normalizeH="0" baseline="0" dirty="0">
                <a:ln>
                  <a:noFill/>
                </a:ln>
                <a:solidFill>
                  <a:schemeClr val="tx1"/>
                </a:solidFill>
                <a:effectLst/>
                <a:latin typeface="Arial" pitchFamily="34" charset="0"/>
                <a:cs typeface="Arial" pitchFamily="34" charset="0"/>
              </a:rPr>
              <a:t>⟨</a:t>
            </a:r>
            <a:r>
              <a:rPr kumimoji="0" lang="en-US" sz="1800" b="0" i="1" u="none" strike="noStrike" cap="none" normalizeH="0" baseline="0" dirty="0" err="1">
                <a:ln>
                  <a:noFill/>
                </a:ln>
                <a:solidFill>
                  <a:schemeClr val="tx1"/>
                </a:solidFill>
                <a:effectLst/>
                <a:latin typeface="Arial" pitchFamily="34" charset="0"/>
                <a:cs typeface="Arial" pitchFamily="34" charset="0"/>
              </a:rPr>
              <a:t>s,a,r,s</a:t>
            </a:r>
            <a:r>
              <a:rPr kumimoji="0" lang="en-US" sz="1800" b="0" i="1" u="none" strike="noStrike" cap="none" normalizeH="0" baseline="0" dirty="0">
                <a:ln>
                  <a:noFill/>
                </a:ln>
                <a:solidFill>
                  <a:schemeClr val="tx1"/>
                </a:solidFill>
                <a:effectLst/>
                <a:latin typeface="Arial" pitchFamily="34" charset="0"/>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Lucida Grande"/>
                <a:cs typeface="Arial" pitchFamily="34" charset="0"/>
              </a:rPr>
              <a:t>which means that the agent was in state </a:t>
            </a:r>
            <a:r>
              <a:rPr kumimoji="0" lang="en-US" sz="1200" b="0" i="1" u="none" strike="noStrike" cap="none" normalizeH="0" baseline="0" dirty="0">
                <a:ln>
                  <a:noFill/>
                </a:ln>
                <a:solidFill>
                  <a:srgbClr val="000000"/>
                </a:solidFill>
                <a:effectLst/>
                <a:latin typeface="Lucida Grande"/>
                <a:cs typeface="Arial" pitchFamily="34" charset="0"/>
              </a:rPr>
              <a:t>s</a:t>
            </a:r>
            <a:r>
              <a:rPr kumimoji="0" lang="en-US" sz="1200" b="0" i="0" u="none" strike="noStrike" cap="none" normalizeH="0" baseline="0" dirty="0">
                <a:ln>
                  <a:noFill/>
                </a:ln>
                <a:solidFill>
                  <a:srgbClr val="000000"/>
                </a:solidFill>
                <a:effectLst/>
                <a:latin typeface="Lucida Grande"/>
                <a:cs typeface="Arial" pitchFamily="34" charset="0"/>
              </a:rPr>
              <a:t>, it did action </a:t>
            </a:r>
            <a:r>
              <a:rPr kumimoji="0" lang="en-US" sz="1200" b="0" i="1" u="none" strike="noStrike" cap="none" normalizeH="0" baseline="0" dirty="0">
                <a:ln>
                  <a:noFill/>
                </a:ln>
                <a:solidFill>
                  <a:srgbClr val="000000"/>
                </a:solidFill>
                <a:effectLst/>
                <a:latin typeface="Lucida Grande"/>
                <a:cs typeface="Arial" pitchFamily="34" charset="0"/>
              </a:rPr>
              <a:t>a</a:t>
            </a:r>
            <a:r>
              <a:rPr kumimoji="0" lang="en-US" sz="1200" b="0" i="0" u="none" strike="noStrike" cap="none" normalizeH="0" baseline="0" dirty="0">
                <a:ln>
                  <a:noFill/>
                </a:ln>
                <a:solidFill>
                  <a:srgbClr val="000000"/>
                </a:solidFill>
                <a:effectLst/>
                <a:latin typeface="Lucida Grande"/>
                <a:cs typeface="Arial" pitchFamily="34" charset="0"/>
              </a:rPr>
              <a:t>, it received reward </a:t>
            </a:r>
            <a:r>
              <a:rPr kumimoji="0" lang="en-US" sz="1200" b="0" i="1" u="none" strike="noStrike" cap="none" normalizeH="0" baseline="0" dirty="0">
                <a:ln>
                  <a:noFill/>
                </a:ln>
                <a:solidFill>
                  <a:srgbClr val="000000"/>
                </a:solidFill>
                <a:effectLst/>
                <a:latin typeface="Lucida Grande"/>
                <a:cs typeface="Arial" pitchFamily="34" charset="0"/>
              </a:rPr>
              <a:t>r</a:t>
            </a:r>
            <a:r>
              <a:rPr kumimoji="0" lang="en-US" sz="1200" b="0" i="0" u="none" strike="noStrike" cap="none" normalizeH="0" baseline="0" dirty="0">
                <a:ln>
                  <a:noFill/>
                </a:ln>
                <a:solidFill>
                  <a:srgbClr val="000000"/>
                </a:solidFill>
                <a:effectLst/>
                <a:latin typeface="Lucida Grande"/>
                <a:cs typeface="Arial" pitchFamily="34" charset="0"/>
              </a:rPr>
              <a:t>, and it went into state </a:t>
            </a:r>
            <a:r>
              <a:rPr kumimoji="0" lang="en-US" sz="1200" b="0" i="1" u="none" strike="noStrike" cap="none" normalizeH="0" baseline="0" dirty="0">
                <a:ln>
                  <a:noFill/>
                </a:ln>
                <a:solidFill>
                  <a:srgbClr val="000000"/>
                </a:solidFill>
                <a:effectLst/>
                <a:latin typeface="Lucida Grande"/>
                <a:cs typeface="Arial" pitchFamily="34" charset="0"/>
              </a:rPr>
              <a:t>s'</a:t>
            </a:r>
            <a:r>
              <a:rPr kumimoji="0" lang="en-US" sz="1200" b="0" i="0" u="none" strike="noStrike" cap="none" normalizeH="0" baseline="0" dirty="0">
                <a:ln>
                  <a:noFill/>
                </a:ln>
                <a:solidFill>
                  <a:srgbClr val="000000"/>
                </a:solidFill>
                <a:effectLst/>
                <a:latin typeface="Lucida Grande"/>
                <a:cs typeface="Arial" pitchFamily="34" charset="0"/>
              </a:rPr>
              <a:t>. These experiences will be the data from which the agent can learn what to do. As in decision-theoretic planning, the aim is for the agent to maximize its value,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anim calcmode="lin" valueType="num">
                                      <p:cBhvr additive="base">
                                        <p:cTn id="7" dur="500" fill="hold"/>
                                        <p:tgtEl>
                                          <p:spTgt spid="115715"/>
                                        </p:tgtEl>
                                        <p:attrNameLst>
                                          <p:attrName>ppt_x</p:attrName>
                                        </p:attrNameLst>
                                      </p:cBhvr>
                                      <p:tavLst>
                                        <p:tav tm="0">
                                          <p:val>
                                            <p:strVal val="#ppt_x"/>
                                          </p:val>
                                        </p:tav>
                                        <p:tav tm="100000">
                                          <p:val>
                                            <p:strVal val="#ppt_x"/>
                                          </p:val>
                                        </p:tav>
                                      </p:tavLst>
                                    </p:anim>
                                    <p:anim calcmode="lin" valueType="num">
                                      <p:cBhvr additive="base">
                                        <p:cTn id="8" dur="500" fill="hold"/>
                                        <p:tgtEl>
                                          <p:spTgt spid="1157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Picture 3"/>
          <p:cNvPicPr>
            <a:picLocks noChangeAspect="1" noChangeArrowheads="1"/>
          </p:cNvPicPr>
          <p:nvPr/>
        </p:nvPicPr>
        <p:blipFill>
          <a:blip r:embed="rId2" cstate="print"/>
          <a:srcRect/>
          <a:stretch>
            <a:fillRect/>
          </a:stretch>
        </p:blipFill>
        <p:spPr bwMode="auto">
          <a:xfrm>
            <a:off x="0" y="5686425"/>
            <a:ext cx="8743950" cy="1171575"/>
          </a:xfrm>
          <a:prstGeom prst="rect">
            <a:avLst/>
          </a:prstGeom>
          <a:noFill/>
          <a:ln w="9525">
            <a:noFill/>
            <a:miter lim="800000"/>
            <a:headEnd/>
            <a:tailEnd/>
          </a:ln>
        </p:spPr>
      </p:pic>
      <p:pic>
        <p:nvPicPr>
          <p:cNvPr id="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209800"/>
            <a:ext cx="6430963"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1" name="Rectangle 1"/>
          <p:cNvSpPr>
            <a:spLocks noChangeArrowheads="1"/>
          </p:cNvSpPr>
          <p:nvPr/>
        </p:nvSpPr>
        <p:spPr bwMode="auto">
          <a:xfrm>
            <a:off x="0" y="44561"/>
            <a:ext cx="9144000" cy="1815882"/>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Lucida Grande"/>
                <a:cs typeface="Arial" pitchFamily="34" charset="0"/>
              </a:rPr>
              <a:t>We treat this history of interaction as a sequence of experiences, where an </a:t>
            </a:r>
            <a:r>
              <a:rPr kumimoji="0" lang="en-US" b="1" i="0" u="none" strike="noStrike" cap="none" normalizeH="0" baseline="0" dirty="0">
                <a:ln>
                  <a:noFill/>
                </a:ln>
                <a:solidFill>
                  <a:srgbClr val="000000"/>
                </a:solidFill>
                <a:effectLst/>
                <a:latin typeface="Lucida Grande"/>
                <a:cs typeface="Arial" pitchFamily="34" charset="0"/>
              </a:rPr>
              <a:t>experience</a:t>
            </a:r>
            <a:r>
              <a:rPr kumimoji="0" lang="en-US" b="0" i="0" u="none" strike="noStrike" cap="none" normalizeH="0" baseline="0" dirty="0">
                <a:ln>
                  <a:noFill/>
                </a:ln>
                <a:solidFill>
                  <a:srgbClr val="000000"/>
                </a:solidFill>
                <a:effectLst/>
                <a:latin typeface="Lucida Grande"/>
                <a:cs typeface="Arial" pitchFamily="34" charset="0"/>
              </a:rPr>
              <a:t> </a:t>
            </a:r>
            <a:r>
              <a:rPr kumimoji="0" lang="en-US" b="0" i="0" u="none" strike="noStrike" cap="none" normalizeH="0" baseline="0" dirty="0" bmk="">
                <a:ln>
                  <a:noFill/>
                </a:ln>
                <a:solidFill>
                  <a:srgbClr val="000000"/>
                </a:solidFill>
                <a:effectLst/>
                <a:latin typeface="Lucida Grande"/>
                <a:cs typeface="Arial" pitchFamily="34" charset="0"/>
              </a:rPr>
              <a:t>is</a:t>
            </a:r>
            <a:r>
              <a:rPr kumimoji="0" lang="en-US" b="0" i="0" u="none" strike="noStrike" cap="none" normalizeH="0" baseline="0" dirty="0">
                <a:ln>
                  <a:noFill/>
                </a:ln>
                <a:solidFill>
                  <a:srgbClr val="000000"/>
                </a:solidFill>
                <a:effectLst/>
                <a:latin typeface="Lucida Grande"/>
                <a:cs typeface="Arial" pitchFamily="34" charset="0"/>
              </a:rPr>
              <a:t> a </a:t>
            </a:r>
            <a:r>
              <a:rPr kumimoji="0" lang="en-US" b="0" i="0" u="none" strike="noStrike" cap="none" normalizeH="0" baseline="0" dirty="0" err="1">
                <a:ln>
                  <a:noFill/>
                </a:ln>
                <a:solidFill>
                  <a:srgbClr val="000000"/>
                </a:solidFill>
                <a:effectLst/>
                <a:latin typeface="Lucida Grande"/>
                <a:cs typeface="Arial" pitchFamily="34" charset="0"/>
              </a:rPr>
              <a:t>tuple</a:t>
            </a:r>
            <a:endParaRPr kumimoji="0" lang="en-US" sz="1050" b="0" i="1"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1" u="none" strike="noStrike" cap="none" normalizeH="0" baseline="0" dirty="0">
                <a:ln>
                  <a:noFill/>
                </a:ln>
                <a:solidFill>
                  <a:schemeClr val="tx1"/>
                </a:solidFill>
                <a:effectLst/>
                <a:latin typeface="Arial" pitchFamily="34" charset="0"/>
                <a:cs typeface="Arial" pitchFamily="34" charset="0"/>
              </a:rPr>
              <a:t>⟨</a:t>
            </a:r>
            <a:r>
              <a:rPr kumimoji="0" lang="en-US" sz="2800" b="0" i="1" u="none" strike="noStrike" cap="none" normalizeH="0" baseline="0" dirty="0" err="1">
                <a:ln>
                  <a:noFill/>
                </a:ln>
                <a:solidFill>
                  <a:schemeClr val="tx1"/>
                </a:solidFill>
                <a:effectLst/>
                <a:latin typeface="Arial" pitchFamily="34" charset="0"/>
                <a:cs typeface="Arial" pitchFamily="34" charset="0"/>
              </a:rPr>
              <a:t>s,a,r,s</a:t>
            </a:r>
            <a:r>
              <a:rPr kumimoji="0" lang="en-US" sz="2800" b="0" i="1" u="none" strike="noStrike" cap="none" normalizeH="0" baseline="0" dirty="0">
                <a:ln>
                  <a:noFill/>
                </a:ln>
                <a:solidFill>
                  <a:schemeClr val="tx1"/>
                </a:solidFill>
                <a:effectLst/>
                <a:latin typeface="Arial" pitchFamily="34" charset="0"/>
                <a:cs typeface="Arial" pitchFamily="34" charset="0"/>
              </a:rPr>
              <a:t>'⟩,</a:t>
            </a:r>
            <a:endParaRPr kumimoji="0" lang="en-US" sz="2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Lucida Grande"/>
                <a:cs typeface="Arial" pitchFamily="34" charset="0"/>
              </a:rPr>
              <a:t>which means that the agent was in state </a:t>
            </a:r>
            <a:r>
              <a:rPr kumimoji="0" lang="en-US" b="0" i="1" u="none" strike="noStrike" cap="none" normalizeH="0" baseline="0" dirty="0">
                <a:ln>
                  <a:noFill/>
                </a:ln>
                <a:solidFill>
                  <a:srgbClr val="000000"/>
                </a:solidFill>
                <a:effectLst/>
                <a:latin typeface="Lucida Grande"/>
                <a:cs typeface="Arial" pitchFamily="34" charset="0"/>
              </a:rPr>
              <a:t>s</a:t>
            </a:r>
            <a:r>
              <a:rPr kumimoji="0" lang="en-US" b="0" i="0" u="none" strike="noStrike" cap="none" normalizeH="0" baseline="0" dirty="0">
                <a:ln>
                  <a:noFill/>
                </a:ln>
                <a:solidFill>
                  <a:srgbClr val="000000"/>
                </a:solidFill>
                <a:effectLst/>
                <a:latin typeface="Lucida Grande"/>
                <a:cs typeface="Arial" pitchFamily="34" charset="0"/>
              </a:rPr>
              <a:t>, it did action </a:t>
            </a:r>
            <a:r>
              <a:rPr kumimoji="0" lang="en-US" b="0" i="1" u="none" strike="noStrike" cap="none" normalizeH="0" baseline="0" dirty="0">
                <a:ln>
                  <a:noFill/>
                </a:ln>
                <a:solidFill>
                  <a:srgbClr val="000000"/>
                </a:solidFill>
                <a:effectLst/>
                <a:latin typeface="Lucida Grande"/>
                <a:cs typeface="Arial" pitchFamily="34" charset="0"/>
              </a:rPr>
              <a:t>a</a:t>
            </a:r>
            <a:r>
              <a:rPr kumimoji="0" lang="en-US" b="0" i="0" u="none" strike="noStrike" cap="none" normalizeH="0" baseline="0" dirty="0">
                <a:ln>
                  <a:noFill/>
                </a:ln>
                <a:solidFill>
                  <a:srgbClr val="000000"/>
                </a:solidFill>
                <a:effectLst/>
                <a:latin typeface="Lucida Grande"/>
                <a:cs typeface="Arial" pitchFamily="34" charset="0"/>
              </a:rPr>
              <a:t>, it received reward </a:t>
            </a:r>
            <a:r>
              <a:rPr kumimoji="0" lang="en-US" b="0" i="1" u="none" strike="noStrike" cap="none" normalizeH="0" baseline="0" dirty="0">
                <a:ln>
                  <a:noFill/>
                </a:ln>
                <a:solidFill>
                  <a:srgbClr val="000000"/>
                </a:solidFill>
                <a:effectLst/>
                <a:latin typeface="Lucida Grande"/>
                <a:cs typeface="Arial" pitchFamily="34" charset="0"/>
              </a:rPr>
              <a:t>r</a:t>
            </a:r>
            <a:r>
              <a:rPr kumimoji="0" lang="en-US" b="0" i="0" u="none" strike="noStrike" cap="none" normalizeH="0" baseline="0" dirty="0">
                <a:ln>
                  <a:noFill/>
                </a:ln>
                <a:solidFill>
                  <a:srgbClr val="000000"/>
                </a:solidFill>
                <a:effectLst/>
                <a:latin typeface="Lucida Grande"/>
                <a:cs typeface="Arial" pitchFamily="34" charset="0"/>
              </a:rPr>
              <a:t>, and it went into state </a:t>
            </a:r>
            <a:r>
              <a:rPr kumimoji="0" lang="en-US" b="0" i="1" u="none" strike="noStrike" cap="none" normalizeH="0" baseline="0" dirty="0">
                <a:ln>
                  <a:noFill/>
                </a:ln>
                <a:solidFill>
                  <a:srgbClr val="000000"/>
                </a:solidFill>
                <a:effectLst/>
                <a:latin typeface="Lucida Grande"/>
                <a:cs typeface="Arial" pitchFamily="34" charset="0"/>
              </a:rPr>
              <a:t>s'</a:t>
            </a:r>
            <a:r>
              <a:rPr kumimoji="0" lang="en-US" b="0" i="0" u="none" strike="noStrike" cap="none" normalizeH="0" baseline="0" dirty="0">
                <a:ln>
                  <a:noFill/>
                </a:ln>
                <a:solidFill>
                  <a:srgbClr val="000000"/>
                </a:solidFill>
                <a:effectLst/>
                <a:latin typeface="Lucida Grande"/>
                <a:cs typeface="Arial" pitchFamily="34" charset="0"/>
              </a:rPr>
              <a:t>. These experiences will be the data from which the agent can learn what to do. As in decision-theoretic planning, the aim is for the agent to maximize its value</a:t>
            </a:r>
            <a:r>
              <a:rPr kumimoji="0" lang="en-US" sz="1200" b="0" i="0" u="none" strike="noStrike" cap="none" normalizeH="0" baseline="0" dirty="0">
                <a:ln>
                  <a:noFill/>
                </a:ln>
                <a:solidFill>
                  <a:srgbClr val="000000"/>
                </a:solidFill>
                <a:effectLst/>
                <a:latin typeface="Lucida Grande"/>
                <a:cs typeface="Arial" pitchFamily="34"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anim calcmode="lin" valueType="num">
                                      <p:cBhvr additive="base">
                                        <p:cTn id="7" dur="500" fill="hold"/>
                                        <p:tgtEl>
                                          <p:spTgt spid="115715"/>
                                        </p:tgtEl>
                                        <p:attrNameLst>
                                          <p:attrName>ppt_x</p:attrName>
                                        </p:attrNameLst>
                                      </p:cBhvr>
                                      <p:tavLst>
                                        <p:tav tm="0">
                                          <p:val>
                                            <p:strVal val="#ppt_x"/>
                                          </p:val>
                                        </p:tav>
                                        <p:tav tm="100000">
                                          <p:val>
                                            <p:strVal val="#ppt_x"/>
                                          </p:val>
                                        </p:tav>
                                      </p:tavLst>
                                    </p:anim>
                                    <p:anim calcmode="lin" valueType="num">
                                      <p:cBhvr additive="base">
                                        <p:cTn id="8" dur="500" fill="hold"/>
                                        <p:tgtEl>
                                          <p:spTgt spid="1157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4525963"/>
          </a:xfrm>
        </p:spPr>
        <p:txBody>
          <a:bodyPr/>
          <a:lstStyle/>
          <a:p>
            <a:endParaRPr lang="en-US" sz="2800" dirty="0"/>
          </a:p>
          <a:p>
            <a:r>
              <a:rPr lang="en-US" sz="2800" dirty="0"/>
              <a:t>At successive time steps, the agent makes an observation of the process state, selects an action and applies it back to the process, modifying the state. </a:t>
            </a:r>
          </a:p>
          <a:p>
            <a:endParaRPr lang="en-US" sz="2800" dirty="0"/>
          </a:p>
          <a:p>
            <a:r>
              <a:rPr lang="en-US" sz="2800" dirty="0"/>
              <a:t>The goal of the agent is to find out adequate actions for controlling this process.</a:t>
            </a:r>
          </a:p>
          <a:p>
            <a:r>
              <a:rPr lang="en-US" sz="2800" dirty="0"/>
              <a:t> In order to do that in an autonomous way, it uses a technique known as </a:t>
            </a:r>
            <a:r>
              <a:rPr lang="en-US" sz="2800" dirty="0">
                <a:solidFill>
                  <a:srgbClr val="FF0000"/>
                </a:solidFill>
              </a:rPr>
              <a:t>Reinforcement Learning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35846"/>
            <a:ext cx="9144000" cy="5786199"/>
          </a:xfrm>
          <a:prstGeom prst="rect">
            <a:avLst/>
          </a:prstGeom>
        </p:spPr>
        <p:txBody>
          <a:bodyPr wrap="square">
            <a:spAutoFit/>
          </a:bodyPr>
          <a:lstStyle/>
          <a:p>
            <a:r>
              <a:rPr lang="en-US" sz="3200" dirty="0"/>
              <a:t>The ultimate goal of an RL agent is to </a:t>
            </a:r>
            <a:r>
              <a:rPr lang="en-US" sz="3200" dirty="0">
                <a:solidFill>
                  <a:srgbClr val="FF0000"/>
                </a:solidFill>
              </a:rPr>
              <a:t>maximize the total reward at the end of its action sequence</a:t>
            </a:r>
            <a:r>
              <a:rPr lang="en-US" sz="3200" dirty="0"/>
              <a:t>. </a:t>
            </a:r>
          </a:p>
          <a:p>
            <a:endParaRPr lang="en-US" sz="3200" dirty="0"/>
          </a:p>
          <a:p>
            <a:r>
              <a:rPr lang="en-US" sz="3200" dirty="0"/>
              <a:t>Thus, it attempts to take such a sequence of actions which will help it in realizing this goal.</a:t>
            </a:r>
          </a:p>
          <a:p>
            <a:endParaRPr lang="en-US" sz="3200" dirty="0"/>
          </a:p>
          <a:p>
            <a:r>
              <a:rPr lang="en-US" sz="3200" dirty="0"/>
              <a:t> Hence, the objective of an RL algorithm is to efficiently generate a policy after sufficient learning/trial time that will produce trajectories or sequence of actions which maximize the total end reward.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0" y="335846"/>
            <a:ext cx="9144000" cy="4524315"/>
          </a:xfrm>
          <a:prstGeom prst="rect">
            <a:avLst/>
          </a:prstGeom>
        </p:spPr>
        <p:txBody>
          <a:bodyPr wrap="square">
            <a:spAutoFit/>
          </a:bodyPr>
          <a:lstStyle/>
          <a:p>
            <a:r>
              <a:rPr lang="en-US" dirty="0"/>
              <a:t>The ultimate goal of an RL agent is to maximize the total reward at the end of its action sequence. </a:t>
            </a:r>
          </a:p>
          <a:p>
            <a:endParaRPr lang="en-US" dirty="0"/>
          </a:p>
          <a:p>
            <a:r>
              <a:rPr lang="en-US" dirty="0"/>
              <a:t>Thus, it attempts to take such a sequence of actions which will help it in realizing this goal.</a:t>
            </a:r>
          </a:p>
          <a:p>
            <a:endParaRPr lang="en-US" dirty="0"/>
          </a:p>
          <a:p>
            <a:r>
              <a:rPr lang="en-US" dirty="0"/>
              <a:t> Hence, the objective of an RL algorithm is to efficiently generate a policy after sufficient learning/trial time that will produce trajectories or sequence of actions which maximize the total end reward. </a:t>
            </a:r>
          </a:p>
          <a:p>
            <a:endParaRPr lang="en-US" dirty="0"/>
          </a:p>
          <a:p>
            <a:r>
              <a:rPr lang="en-US" dirty="0"/>
              <a:t>The RL algorithm essentially trains a controller to do this over multiple runs of trial/training. Figure 3.2 is an example RL problem. In this example, the goal is to find the shortest path from the start to the end of the maze. The reward value is −1 for each step taken. Therefore, the RL controller gets trained to produce a policy that generates the shortest path (the most optimal trajectory) from any state. The maze on the right graphically represents the most optimal trajectories from all possible stat</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0" y="4272677"/>
            <a:ext cx="9144000" cy="1477328"/>
          </a:xfrm>
          <a:prstGeom prst="rect">
            <a:avLst/>
          </a:prstGeom>
        </p:spPr>
        <p:txBody>
          <a:bodyPr wrap="square">
            <a:spAutoFit/>
          </a:bodyPr>
          <a:lstStyle/>
          <a:p>
            <a:r>
              <a:rPr lang="en-US" dirty="0"/>
              <a:t>Left: A maze with a start and a goal is the environment, the RL problem is such that a reward of −1 is awarded per time step and hence, and the goal is to find the optimal path/trajectory to the goal of the maze from every possible position/state in the maze. Right: The optimal paths/trajectories corresponding to a trained policy, from every position/state.</a:t>
            </a:r>
          </a:p>
        </p:txBody>
      </p:sp>
      <p:pic>
        <p:nvPicPr>
          <p:cNvPr id="134146" name="Picture 2"/>
          <p:cNvPicPr>
            <a:picLocks noChangeAspect="1" noChangeArrowheads="1"/>
          </p:cNvPicPr>
          <p:nvPr/>
        </p:nvPicPr>
        <p:blipFill>
          <a:blip r:embed="rId2" cstate="print"/>
          <a:srcRect/>
          <a:stretch>
            <a:fillRect/>
          </a:stretch>
        </p:blipFill>
        <p:spPr bwMode="auto">
          <a:xfrm>
            <a:off x="1905000" y="1447800"/>
            <a:ext cx="4695825" cy="2095500"/>
          </a:xfrm>
          <a:prstGeom prst="rect">
            <a:avLst/>
          </a:prstGeom>
          <a:noFill/>
          <a:ln w="9525">
            <a:noFill/>
            <a:miter lim="800000"/>
            <a:headEnd/>
            <a:tailEnd/>
          </a:ln>
        </p:spPr>
      </p:pic>
      <p:sp>
        <p:nvSpPr>
          <p:cNvPr id="5" name="Rectangle 4"/>
          <p:cNvSpPr/>
          <p:nvPr/>
        </p:nvSpPr>
        <p:spPr>
          <a:xfrm>
            <a:off x="2209800" y="5934670"/>
            <a:ext cx="4572000" cy="923330"/>
          </a:xfrm>
          <a:prstGeom prst="rect">
            <a:avLst/>
          </a:prstGeom>
        </p:spPr>
        <p:txBody>
          <a:bodyPr>
            <a:spAutoFit/>
          </a:bodyPr>
          <a:lstStyle/>
          <a:p>
            <a:r>
              <a:rPr lang="en-US" dirty="0"/>
              <a:t>file:///C:/UTUBE%20DOWNLOADS/MidSemReport_FDTS_F421T_SagnikMajumder_2014A8TS0464P.pdf</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2286000" y="-910649"/>
            <a:ext cx="4572000" cy="8679299"/>
          </a:xfrm>
          <a:prstGeom prst="rect">
            <a:avLst/>
          </a:prstGeom>
        </p:spPr>
        <p:txBody>
          <a:bodyPr>
            <a:spAutoFit/>
          </a:bodyPr>
          <a:lstStyle/>
          <a:p>
            <a:r>
              <a:rPr lang="en-US" dirty="0"/>
              <a:t>The state of the environment at time t is denoted by </a:t>
            </a:r>
            <a:r>
              <a:rPr lang="en-US" dirty="0" err="1"/>
              <a:t>st</a:t>
            </a:r>
            <a:r>
              <a:rPr lang="en-US" dirty="0"/>
              <a:t> , the action taken by the agent at time t is given by </a:t>
            </a:r>
            <a:r>
              <a:rPr lang="en-US" dirty="0" err="1"/>
              <a:t>rt</a:t>
            </a:r>
            <a:r>
              <a:rPr lang="en-US" dirty="0"/>
              <a:t> , and the reward at time t is r(</a:t>
            </a:r>
            <a:r>
              <a:rPr lang="en-US" dirty="0" err="1"/>
              <a:t>st</a:t>
            </a:r>
            <a:r>
              <a:rPr lang="en-US" dirty="0"/>
              <a:t> , at). The state might not be always same as the way it is observed by the agent due to some sort of obstruction or occlusion, and the observation at time t is represented by </a:t>
            </a:r>
            <a:r>
              <a:rPr lang="en-US" dirty="0" err="1"/>
              <a:t>ot</a:t>
            </a:r>
            <a:r>
              <a:rPr lang="en-US" dirty="0"/>
              <a:t> . If the state is exactly as observed, then the setting is a fully-observed setting or else it’s a partially-observed setting. The policy in a fully-observed setting is given by π</a:t>
            </a:r>
            <a:r>
              <a:rPr lang="en-US" baseline="-25000" dirty="0"/>
              <a:t> </a:t>
            </a:r>
            <a:r>
              <a:rPr lang="en-US" dirty="0"/>
              <a:t>θ</a:t>
            </a:r>
            <a:r>
              <a:rPr lang="en-US" baseline="-25000" dirty="0"/>
              <a:t> </a:t>
            </a:r>
            <a:r>
              <a:rPr lang="en-US" dirty="0"/>
              <a:t> (a</a:t>
            </a:r>
            <a:r>
              <a:rPr lang="en-US" baseline="-25000" dirty="0"/>
              <a:t>t</a:t>
            </a:r>
            <a:r>
              <a:rPr lang="en-US" dirty="0"/>
              <a:t> |</a:t>
            </a:r>
            <a:r>
              <a:rPr lang="en-US" dirty="0" err="1"/>
              <a:t>s</a:t>
            </a:r>
            <a:r>
              <a:rPr lang="en-US" baseline="-25000" dirty="0" err="1"/>
              <a:t>t</a:t>
            </a:r>
            <a:r>
              <a:rPr lang="en-US" dirty="0"/>
              <a:t> ) while in a partially-observed setting, it’s given by π</a:t>
            </a:r>
            <a:r>
              <a:rPr lang="en-US" baseline="-25000" dirty="0"/>
              <a:t> </a:t>
            </a:r>
            <a:r>
              <a:rPr lang="en-US" dirty="0"/>
              <a:t>θ (a</a:t>
            </a:r>
            <a:r>
              <a:rPr lang="en-US" baseline="-25000" dirty="0"/>
              <a:t>t</a:t>
            </a:r>
            <a:r>
              <a:rPr lang="en-US" dirty="0"/>
              <a:t>  |</a:t>
            </a:r>
            <a:r>
              <a:rPr lang="en-US" dirty="0" err="1"/>
              <a:t>o</a:t>
            </a:r>
            <a:r>
              <a:rPr lang="en-US" baseline="-25000" dirty="0" err="1"/>
              <a:t>t</a:t>
            </a:r>
            <a:r>
              <a:rPr lang="en-US" dirty="0"/>
              <a:t> ). The parameters θ are the RL controller parameters which are tuned during the training of the controller by running RL algorithm such that at the end, the controller generates the most optimal trajectories. The parameters θ might be the parameters of a neural network based RL controller as shown in figure 3.3. Figure 3.3 also shows the basic RL loop. Besides, any RL setting can be thought of as a </a:t>
            </a:r>
            <a:r>
              <a:rPr lang="en-US" dirty="0" err="1"/>
              <a:t>a</a:t>
            </a:r>
            <a:r>
              <a:rPr lang="en-US" dirty="0"/>
              <a:t> Markov decision process (MDP) in which the Markov property is maintained because the state-transition probabilities, which give the chances of going to a particular state from a given state after taking a given action, are functions of the present state and the present action o</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6194" name="Picture 2"/>
          <p:cNvPicPr>
            <a:picLocks noChangeAspect="1" noChangeArrowheads="1"/>
          </p:cNvPicPr>
          <p:nvPr/>
        </p:nvPicPr>
        <p:blipFill>
          <a:blip r:embed="rId2" cstate="print"/>
          <a:srcRect/>
          <a:stretch>
            <a:fillRect/>
          </a:stretch>
        </p:blipFill>
        <p:spPr bwMode="auto">
          <a:xfrm>
            <a:off x="1519238" y="1309688"/>
            <a:ext cx="6105525" cy="4238625"/>
          </a:xfrm>
          <a:prstGeom prst="rect">
            <a:avLst/>
          </a:prstGeom>
          <a:noFill/>
          <a:ln w="9525">
            <a:noFill/>
            <a:miter lim="800000"/>
            <a:headEnd/>
            <a:tailEnd/>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6761"/>
            <a:ext cx="8229600" cy="1143000"/>
          </a:xfrm>
        </p:spPr>
        <p:txBody>
          <a:bodyPr/>
          <a:lstStyle/>
          <a:p>
            <a:r>
              <a:rPr lang="en-US" altLang="en-US" dirty="0">
                <a:latin typeface="Times New Roman" panose="02020603050405020304" pitchFamily="18" charset="0"/>
              </a:rPr>
              <a:t>Machine learning Type:</a:t>
            </a:r>
            <a:br>
              <a:rPr lang="en-US" altLang="en-US" dirty="0">
                <a:latin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1429929"/>
            <a:ext cx="9144000" cy="5386090"/>
          </a:xfrm>
          <a:prstGeom prst="rect">
            <a:avLst/>
          </a:prstGeom>
          <a:noFill/>
        </p:spPr>
        <p:txBody>
          <a:bodyPr wrap="square" rtlCol="0">
            <a:spAutoFit/>
          </a:bodyPr>
          <a:lstStyle/>
          <a:p>
            <a:endParaRPr lang="en-US" sz="2400" dirty="0">
              <a:latin typeface="Times New Roman" pitchFamily="18" charset="0"/>
              <a:cs typeface="Times New Roman" pitchFamily="18" charset="0"/>
            </a:endParaRPr>
          </a:p>
          <a:p>
            <a:r>
              <a:rPr lang="en-US" sz="3200" b="1" dirty="0">
                <a:latin typeface="Times New Roman" pitchFamily="18" charset="0"/>
                <a:cs typeface="Times New Roman" pitchFamily="18" charset="0"/>
              </a:rPr>
              <a:t>There are three broad types of learning:-</a:t>
            </a: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1 </a:t>
            </a:r>
            <a:r>
              <a:rPr lang="en-US" sz="3600" dirty="0">
                <a:solidFill>
                  <a:srgbClr val="FF0000"/>
                </a:solidFill>
                <a:latin typeface="Times New Roman" pitchFamily="18" charset="0"/>
                <a:cs typeface="Times New Roman" pitchFamily="18" charset="0"/>
              </a:rPr>
              <a:t>Supervised </a:t>
            </a:r>
            <a:r>
              <a:rPr lang="en-US" sz="3600" dirty="0">
                <a:latin typeface="Times New Roman" pitchFamily="18" charset="0"/>
                <a:cs typeface="Times New Roman" pitchFamily="18" charset="0"/>
              </a:rPr>
              <a:t> learning (learning with a teacher)</a:t>
            </a: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2 </a:t>
            </a:r>
            <a:r>
              <a:rPr lang="en-US" sz="3600" dirty="0">
                <a:solidFill>
                  <a:srgbClr val="FF0000"/>
                </a:solidFill>
                <a:latin typeface="Times New Roman" pitchFamily="18" charset="0"/>
                <a:cs typeface="Times New Roman" pitchFamily="18" charset="0"/>
              </a:rPr>
              <a:t>Reinforcement</a:t>
            </a:r>
            <a:r>
              <a:rPr lang="en-US" sz="3600" dirty="0">
                <a:latin typeface="Times New Roman" pitchFamily="18" charset="0"/>
                <a:cs typeface="Times New Roman" pitchFamily="18" charset="0"/>
              </a:rPr>
              <a:t> learning (learning with limited feedback)</a:t>
            </a: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3 </a:t>
            </a:r>
            <a:r>
              <a:rPr lang="en-US" sz="3600" dirty="0">
                <a:solidFill>
                  <a:srgbClr val="FF0000"/>
                </a:solidFill>
                <a:latin typeface="Times New Roman" pitchFamily="18" charset="0"/>
                <a:cs typeface="Times New Roman" pitchFamily="18" charset="0"/>
              </a:rPr>
              <a:t>Unsupervised</a:t>
            </a:r>
            <a:r>
              <a:rPr lang="en-US" sz="3600" dirty="0">
                <a:latin typeface="Times New Roman" pitchFamily="18" charset="0"/>
                <a:cs typeface="Times New Roman" pitchFamily="18" charset="0"/>
              </a:rPr>
              <a:t>  learning  (learning with no help)</a:t>
            </a:r>
          </a:p>
        </p:txBody>
      </p:sp>
    </p:spTree>
    <p:extLst>
      <p:ext uri="{BB962C8B-B14F-4D97-AF65-F5344CB8AC3E}">
        <p14:creationId xmlns:p14="http://schemas.microsoft.com/office/powerpoint/2010/main" val="2193482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7218" name="Picture 2"/>
          <p:cNvPicPr>
            <a:picLocks noChangeAspect="1" noChangeArrowheads="1"/>
          </p:cNvPicPr>
          <p:nvPr/>
        </p:nvPicPr>
        <p:blipFill>
          <a:blip r:embed="rId2" cstate="print"/>
          <a:srcRect/>
          <a:stretch>
            <a:fillRect/>
          </a:stretch>
        </p:blipFill>
        <p:spPr bwMode="auto">
          <a:xfrm>
            <a:off x="1285875" y="2057400"/>
            <a:ext cx="6572250" cy="2743200"/>
          </a:xfrm>
          <a:prstGeom prst="rect">
            <a:avLst/>
          </a:prstGeom>
          <a:noFill/>
          <a:ln w="9525">
            <a:noFill/>
            <a:miter lim="800000"/>
            <a:headEnd/>
            <a:tailEnd/>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152400" y="914400"/>
            <a:ext cx="4572000" cy="5078313"/>
          </a:xfrm>
          <a:prstGeom prst="rect">
            <a:avLst/>
          </a:prstGeom>
        </p:spPr>
        <p:txBody>
          <a:bodyPr>
            <a:spAutoFit/>
          </a:bodyPr>
          <a:lstStyle/>
          <a:p>
            <a:r>
              <a:rPr lang="en-US" dirty="0"/>
              <a:t>Reinforcement Machine Learning In Reinforcement Machine Learning, trial and error is used by an algorithm to determine which action yields the highest reward. Reinforcement Machine Learning is predicated on 3 main components: 1) an agent who is the primary decision maker, 2) the environment which constitutes everything the agent interacts with and 3) actions which dictate what the agent does. The intent of Reinforcement Machine Learning is for the agent to perform actions that lead to maximum reward or drive the most optimal outcome. Reinforcement Machine Learning is often utilized in gaming and robotics. Optimization techniques are commonly used in Reinforcement Machine Learning</a:t>
            </a:r>
          </a:p>
        </p:txBody>
      </p:sp>
      <p:sp>
        <p:nvSpPr>
          <p:cNvPr id="4" name="Rectangle 3"/>
          <p:cNvSpPr/>
          <p:nvPr/>
        </p:nvSpPr>
        <p:spPr>
          <a:xfrm>
            <a:off x="4572000" y="2610683"/>
            <a:ext cx="4572000" cy="4247317"/>
          </a:xfrm>
          <a:prstGeom prst="rect">
            <a:avLst/>
          </a:prstGeom>
        </p:spPr>
        <p:txBody>
          <a:bodyPr>
            <a:spAutoFit/>
          </a:bodyPr>
          <a:lstStyle/>
          <a:p>
            <a:r>
              <a:rPr lang="en-US" dirty="0"/>
              <a:t>Reinforcement Learning:</a:t>
            </a:r>
            <a:br>
              <a:rPr lang="en-US" dirty="0"/>
            </a:br>
            <a:r>
              <a:rPr lang="en-US" dirty="0"/>
              <a:t>A system interacts with a dynamic environment in which it must perform a certain goal (such as driving a vehicle or playing a game against an opponent). The system is provided feedback in terms of rewards and punishments as it navigates its problem space.</a:t>
            </a:r>
          </a:p>
          <a:p>
            <a:r>
              <a:rPr lang="en-US" dirty="0"/>
              <a:t>Between supervised and unsupervised learning is semi-supervised learning, where the teacher gives an incomplete training signal: a training set with some (often many) of the target outputs missing. We will focus on unsupervised learning and data clustering in this blog post.</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Rectangle 2"/>
          <p:cNvSpPr/>
          <p:nvPr/>
        </p:nvSpPr>
        <p:spPr>
          <a:xfrm>
            <a:off x="447368" y="1752600"/>
            <a:ext cx="4353232" cy="4401205"/>
          </a:xfrm>
          <a:prstGeom prst="rect">
            <a:avLst/>
          </a:prstGeom>
        </p:spPr>
        <p:txBody>
          <a:bodyPr wrap="square">
            <a:spAutoFit/>
          </a:bodyPr>
          <a:lstStyle/>
          <a:p>
            <a:pPr marL="457200" indent="-457200" eaLnBrk="1" hangingPunct="1">
              <a:buClr>
                <a:srgbClr val="000000"/>
              </a:buClr>
              <a:buSzPct val="60000"/>
              <a:buFont typeface="Arial" panose="020B0604020202020204" pitchFamily="34" charset="0"/>
              <a:buChar char="•"/>
            </a:pPr>
            <a:r>
              <a:rPr lang="en-US" altLang="en-US" sz="2800" dirty="0">
                <a:latin typeface="Times New Roman" panose="02020603050405020304" pitchFamily="18" charset="0"/>
              </a:rPr>
              <a:t>Introduction </a:t>
            </a:r>
          </a:p>
          <a:p>
            <a:pPr marL="457200" indent="-457200" eaLnBrk="1" hangingPunct="1">
              <a:buClr>
                <a:srgbClr val="000000"/>
              </a:buClr>
              <a:buSzPct val="60000"/>
              <a:buFont typeface="Arial" panose="020B0604020202020204" pitchFamily="34" charset="0"/>
              <a:buChar char="•"/>
            </a:pPr>
            <a:r>
              <a:rPr lang="en-US" altLang="en-US" sz="2800" dirty="0">
                <a:latin typeface="Times New Roman" panose="02020603050405020304" pitchFamily="18" charset="0"/>
              </a:rPr>
              <a:t>Elements of Reinforcement learning</a:t>
            </a:r>
          </a:p>
          <a:p>
            <a:pPr marL="457200" indent="-457200" eaLnBrk="1" hangingPunct="1">
              <a:buClr>
                <a:srgbClr val="000000"/>
              </a:buClr>
              <a:buSzPct val="60000"/>
              <a:buFont typeface="Arial" panose="020B0604020202020204" pitchFamily="34" charset="0"/>
              <a:buChar char="•"/>
            </a:pPr>
            <a:r>
              <a:rPr lang="en-US" altLang="en-US" sz="2800" dirty="0">
                <a:latin typeface="Times New Roman" panose="02020603050405020304" pitchFamily="18" charset="0"/>
              </a:rPr>
              <a:t>Complications of Reinforcement Learning</a:t>
            </a:r>
          </a:p>
          <a:p>
            <a:pPr marL="457200" indent="-457200">
              <a:buClr>
                <a:srgbClr val="000000"/>
              </a:buClr>
              <a:buSzPct val="60000"/>
              <a:buFont typeface="Arial" panose="020B0604020202020204" pitchFamily="34" charset="0"/>
              <a:buChar char="•"/>
            </a:pPr>
            <a:r>
              <a:rPr lang="en-US" altLang="en-US" sz="2800" dirty="0">
                <a:latin typeface="Times New Roman" panose="02020603050405020304" pitchFamily="18" charset="0"/>
              </a:rPr>
              <a:t>Types of  Reinforcement Learning</a:t>
            </a:r>
          </a:p>
          <a:p>
            <a:pPr marL="457200" indent="-457200" eaLnBrk="1" hangingPunct="1">
              <a:buClr>
                <a:srgbClr val="000000"/>
              </a:buClr>
              <a:buSzPct val="60000"/>
              <a:buFont typeface="Arial" panose="020B0604020202020204" pitchFamily="34" charset="0"/>
              <a:buChar char="•"/>
            </a:pPr>
            <a:r>
              <a:rPr lang="en-US" altLang="en-US" sz="2800" dirty="0">
                <a:latin typeface="Times New Roman" panose="02020603050405020304" pitchFamily="18" charset="0"/>
              </a:rPr>
              <a:t>Q learning </a:t>
            </a:r>
          </a:p>
          <a:p>
            <a:pPr marL="457200" indent="-457200" eaLnBrk="1" hangingPunct="1">
              <a:buClr>
                <a:srgbClr val="000000"/>
              </a:buClr>
              <a:buSzPct val="60000"/>
              <a:buFont typeface="Arial" panose="020B0604020202020204" pitchFamily="34" charset="0"/>
              <a:buChar char="•"/>
            </a:pPr>
            <a:r>
              <a:rPr lang="en-US" altLang="en-US" sz="2800" dirty="0">
                <a:latin typeface="Times New Roman" panose="02020603050405020304" pitchFamily="18" charset="0"/>
              </a:rPr>
              <a:t>Markov property</a:t>
            </a:r>
          </a:p>
          <a:p>
            <a:pPr marL="457200" indent="-457200" eaLnBrk="1" hangingPunct="1">
              <a:buClr>
                <a:srgbClr val="000000"/>
              </a:buClr>
              <a:buSzPct val="60000"/>
              <a:buFont typeface="Arial" panose="020B0604020202020204" pitchFamily="34" charset="0"/>
              <a:buChar char="•"/>
            </a:pPr>
            <a:endParaRPr lang="en-US" altLang="en-US" sz="2800" dirty="0">
              <a:latin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2168" y="1434844"/>
            <a:ext cx="4495800" cy="4736167"/>
          </a:xfrm>
          <a:prstGeom prst="rect">
            <a:avLst/>
          </a:prstGeom>
        </p:spPr>
      </p:pic>
    </p:spTree>
    <p:extLst>
      <p:ext uri="{BB962C8B-B14F-4D97-AF65-F5344CB8AC3E}">
        <p14:creationId xmlns:p14="http://schemas.microsoft.com/office/powerpoint/2010/main" val="129738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500"/>
                                        <p:tgtEl>
                                          <p:spTgt spid="3">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Rectangle 2"/>
          <p:cNvSpPr/>
          <p:nvPr/>
        </p:nvSpPr>
        <p:spPr>
          <a:xfrm>
            <a:off x="447368" y="1752600"/>
            <a:ext cx="4353232" cy="3970318"/>
          </a:xfrm>
          <a:prstGeom prst="rect">
            <a:avLst/>
          </a:prstGeom>
        </p:spPr>
        <p:txBody>
          <a:bodyPr wrap="square">
            <a:spAutoFit/>
          </a:bodyPr>
          <a:lstStyle/>
          <a:p>
            <a:pPr marL="457200" indent="-457200" eaLnBrk="1" hangingPunct="1">
              <a:buClr>
                <a:srgbClr val="000000"/>
              </a:buClr>
              <a:buSzPct val="60000"/>
              <a:buFont typeface="Arial" panose="020B0604020202020204" pitchFamily="34" charset="0"/>
              <a:buChar char="•"/>
            </a:pPr>
            <a:r>
              <a:rPr lang="en-US" altLang="en-US" sz="2800" dirty="0">
                <a:latin typeface="Times New Roman" panose="02020603050405020304" pitchFamily="18" charset="0"/>
              </a:rPr>
              <a:t>Introduction </a:t>
            </a:r>
          </a:p>
          <a:p>
            <a:pPr marL="457200" indent="-457200" eaLnBrk="1" hangingPunct="1">
              <a:buClr>
                <a:srgbClr val="000000"/>
              </a:buClr>
              <a:buSzPct val="60000"/>
              <a:buFont typeface="Arial" panose="020B0604020202020204" pitchFamily="34" charset="0"/>
              <a:buChar char="•"/>
            </a:pPr>
            <a:r>
              <a:rPr lang="en-US" altLang="en-US" sz="2800" dirty="0">
                <a:latin typeface="Times New Roman" panose="02020603050405020304" pitchFamily="18" charset="0"/>
              </a:rPr>
              <a:t>Elements of Reinforcement learning</a:t>
            </a:r>
          </a:p>
          <a:p>
            <a:pPr marL="457200" indent="-457200" eaLnBrk="1" hangingPunct="1">
              <a:buClr>
                <a:srgbClr val="000000"/>
              </a:buClr>
              <a:buSzPct val="60000"/>
              <a:buFont typeface="Arial" panose="020B0604020202020204" pitchFamily="34" charset="0"/>
              <a:buChar char="•"/>
            </a:pPr>
            <a:r>
              <a:rPr lang="en-US" altLang="en-US" sz="2800" dirty="0">
                <a:latin typeface="Times New Roman" panose="02020603050405020304" pitchFamily="18" charset="0"/>
              </a:rPr>
              <a:t>Complications of Reinforcement Learning</a:t>
            </a:r>
          </a:p>
          <a:p>
            <a:pPr marL="457200" indent="-457200">
              <a:buClr>
                <a:srgbClr val="000000"/>
              </a:buClr>
              <a:buSzPct val="60000"/>
              <a:buFont typeface="Arial" panose="020B0604020202020204" pitchFamily="34" charset="0"/>
              <a:buChar char="•"/>
            </a:pPr>
            <a:r>
              <a:rPr lang="en-US" altLang="en-US" sz="2800" dirty="0">
                <a:latin typeface="Times New Roman" panose="02020603050405020304" pitchFamily="18" charset="0"/>
              </a:rPr>
              <a:t>Types of  Reinforcement Learning</a:t>
            </a:r>
          </a:p>
          <a:p>
            <a:pPr marL="457200" indent="-457200" eaLnBrk="1" hangingPunct="1">
              <a:buClr>
                <a:srgbClr val="000000"/>
              </a:buClr>
              <a:buSzPct val="60000"/>
              <a:buFont typeface="Arial" panose="020B0604020202020204" pitchFamily="34" charset="0"/>
              <a:buChar char="•"/>
            </a:pPr>
            <a:r>
              <a:rPr lang="en-US" altLang="en-US" sz="2800" dirty="0">
                <a:latin typeface="Times New Roman" panose="02020603050405020304" pitchFamily="18" charset="0"/>
              </a:rPr>
              <a:t>Q learning </a:t>
            </a:r>
          </a:p>
          <a:p>
            <a:pPr marL="457200" indent="-457200" eaLnBrk="1" hangingPunct="1">
              <a:buClr>
                <a:srgbClr val="000000"/>
              </a:buClr>
              <a:buSzPct val="60000"/>
              <a:buFont typeface="Arial" panose="020B0604020202020204" pitchFamily="34" charset="0"/>
              <a:buChar char="•"/>
            </a:pPr>
            <a:endParaRPr lang="en-US" altLang="en-US" sz="2800" dirty="0">
              <a:latin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2168" y="1434844"/>
            <a:ext cx="4495800" cy="4736167"/>
          </a:xfrm>
          <a:prstGeom prst="rect">
            <a:avLst/>
          </a:prstGeom>
        </p:spPr>
      </p:pic>
    </p:spTree>
    <p:extLst>
      <p:ext uri="{BB962C8B-B14F-4D97-AF65-F5344CB8AC3E}">
        <p14:creationId xmlns:p14="http://schemas.microsoft.com/office/powerpoint/2010/main" val="129738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down)">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362200"/>
          </a:xfrm>
        </p:spPr>
        <p:txBody>
          <a:bodyPr/>
          <a:lstStyle/>
          <a:p>
            <a:r>
              <a:rPr lang="en-US" altLang="en-US" dirty="0">
                <a:latin typeface="Times New Roman" panose="02020603050405020304" pitchFamily="18" charset="0"/>
              </a:rPr>
              <a:t>Introduction</a:t>
            </a:r>
            <a:r>
              <a:rPr lang="en-US" altLang="en-US" b="1" i="1" dirty="0">
                <a:latin typeface="Times New Roman" panose="02020603050405020304" pitchFamily="18" charset="0"/>
              </a:rPr>
              <a:t> </a:t>
            </a:r>
            <a:br>
              <a:rPr lang="en-US" altLang="en-US" b="1" i="1" dirty="0">
                <a:latin typeface="Times New Roman" panose="02020603050405020304" pitchFamily="18" charset="0"/>
              </a:rPr>
            </a:br>
            <a:endParaRPr lang="en-US" dirty="0"/>
          </a:p>
        </p:txBody>
      </p:sp>
      <p:sp>
        <p:nvSpPr>
          <p:cNvPr id="3" name="Rectangle 2"/>
          <p:cNvSpPr/>
          <p:nvPr/>
        </p:nvSpPr>
        <p:spPr>
          <a:xfrm>
            <a:off x="0" y="1371600"/>
            <a:ext cx="9144000" cy="4329390"/>
          </a:xfrm>
          <a:prstGeom prst="rect">
            <a:avLst/>
          </a:prstGeom>
        </p:spPr>
        <p:txBody>
          <a:bodyPr wrap="square">
            <a:spAutoFit/>
          </a:bodyPr>
          <a:lstStyle/>
          <a:p>
            <a:pPr eaLnBrk="1" hangingPunct="1">
              <a:spcBef>
                <a:spcPts val="750"/>
              </a:spcBef>
              <a:buSzPct val="60000"/>
              <a:buFont typeface="Wingdings" panose="05000000000000000000" pitchFamily="2" charset="2"/>
              <a:buNone/>
            </a:pPr>
            <a:r>
              <a:rPr lang="en-US" altLang="en-US" sz="2800" b="1" dirty="0">
                <a:latin typeface="Times New Roman" panose="02020603050405020304" pitchFamily="18" charset="0"/>
              </a:rPr>
              <a:t>Machine learning:</a:t>
            </a:r>
            <a:r>
              <a:rPr lang="en-US" altLang="en-US" sz="2800" dirty="0">
                <a:latin typeface="Times New Roman" panose="02020603050405020304" pitchFamily="18" charset="0"/>
              </a:rPr>
              <a:t> </a:t>
            </a:r>
          </a:p>
          <a:p>
            <a:pPr marL="457200" indent="-457200" eaLnBrk="1" hangingPunct="1">
              <a:spcBef>
                <a:spcPts val="750"/>
              </a:spcBef>
              <a:buSzPct val="60000"/>
              <a:buFont typeface="Arial" panose="020B0604020202020204" pitchFamily="34" charset="0"/>
              <a:buChar char="•"/>
            </a:pPr>
            <a:r>
              <a:rPr lang="en-US" altLang="en-US" sz="2800" dirty="0">
                <a:latin typeface="Times New Roman" panose="02020603050405020304" pitchFamily="18" charset="0"/>
              </a:rPr>
              <a:t>Machine learning is a scientific discipline that is concerned with the design and development of algorithms that allow computers to learn based on data, such as from sensor data or databases. </a:t>
            </a:r>
          </a:p>
          <a:p>
            <a:pPr marL="457200" indent="-457200" eaLnBrk="1" hangingPunct="1">
              <a:spcBef>
                <a:spcPts val="750"/>
              </a:spcBef>
              <a:buSzPct val="60000"/>
              <a:buFont typeface="Arial" panose="020B0604020202020204" pitchFamily="34" charset="0"/>
              <a:buChar char="•"/>
            </a:pPr>
            <a:r>
              <a:rPr lang="en-US" altLang="en-US" sz="2800" dirty="0">
                <a:latin typeface="Times New Roman" panose="02020603050405020304" pitchFamily="18" charset="0"/>
              </a:rPr>
              <a:t>A major focus of machine learning research is to automatically learn to recognize complex patterns and make intelligent decisions based on data .</a:t>
            </a:r>
          </a:p>
          <a:p>
            <a:pPr lvl="1" eaLnBrk="1" hangingPunct="1">
              <a:spcBef>
                <a:spcPts val="425"/>
              </a:spcBef>
              <a:buFont typeface="Wingdings" panose="05000000000000000000" pitchFamily="2" charset="2"/>
              <a:buNone/>
            </a:pP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34339569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lstStyle/>
          <a:p>
            <a:r>
              <a:rPr lang="en-US" dirty="0">
                <a:solidFill>
                  <a:srgbClr val="FF0000"/>
                </a:solidFill>
                <a:latin typeface="Times New Roman" panose="02020603050405020304" pitchFamily="18" charset="0"/>
                <a:cs typeface="Times New Roman" panose="02020603050405020304" pitchFamily="18" charset="0"/>
              </a:rPr>
              <a:t>MOTIVATION</a:t>
            </a:r>
          </a:p>
        </p:txBody>
      </p:sp>
      <p:pic>
        <p:nvPicPr>
          <p:cNvPr id="3" name="Why Machine Learning is The Future- - Sundar Pichai Talks About Machine Lear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432619" y="1676400"/>
            <a:ext cx="7572375" cy="4256136"/>
          </a:xfrm>
          <a:prstGeom prst="rect">
            <a:avLst/>
          </a:prstGeom>
        </p:spPr>
      </p:pic>
    </p:spTree>
    <p:extLst>
      <p:ext uri="{BB962C8B-B14F-4D97-AF65-F5344CB8AC3E}">
        <p14:creationId xmlns:p14="http://schemas.microsoft.com/office/powerpoint/2010/main" val="3681281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6761"/>
            <a:ext cx="8229600" cy="1143000"/>
          </a:xfrm>
        </p:spPr>
        <p:txBody>
          <a:bodyPr/>
          <a:lstStyle/>
          <a:p>
            <a:r>
              <a:rPr lang="en-US" altLang="en-US" dirty="0">
                <a:latin typeface="Times New Roman" panose="02020603050405020304" pitchFamily="18" charset="0"/>
              </a:rPr>
              <a:t>Machine learning Type:</a:t>
            </a:r>
            <a:br>
              <a:rPr lang="en-US" altLang="en-US" dirty="0">
                <a:latin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0" y="1429929"/>
            <a:ext cx="9144000" cy="4278094"/>
          </a:xfrm>
          <a:prstGeom prst="rect">
            <a:avLst/>
          </a:prstGeom>
          <a:noFill/>
        </p:spPr>
        <p:txBody>
          <a:bodyPr wrap="square" rtlCol="0">
            <a:spAutoFit/>
          </a:bodyPr>
          <a:lstStyle/>
          <a:p>
            <a:endParaRPr lang="en-US" sz="2400" dirty="0">
              <a:latin typeface="Times New Roman" pitchFamily="18" charset="0"/>
              <a:cs typeface="Times New Roman" pitchFamily="18" charset="0"/>
            </a:endParaRPr>
          </a:p>
          <a:p>
            <a:r>
              <a:rPr lang="en-US" sz="3200" b="1" dirty="0">
                <a:latin typeface="Times New Roman" pitchFamily="18" charset="0"/>
                <a:cs typeface="Times New Roman" pitchFamily="18" charset="0"/>
              </a:rPr>
              <a:t>There are three broad types of learning:-</a:t>
            </a: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1 </a:t>
            </a:r>
            <a:r>
              <a:rPr lang="en-US" sz="3600" dirty="0">
                <a:solidFill>
                  <a:srgbClr val="FF0000"/>
                </a:solidFill>
                <a:latin typeface="Times New Roman" pitchFamily="18" charset="0"/>
                <a:cs typeface="Times New Roman" pitchFamily="18" charset="0"/>
              </a:rPr>
              <a:t>Supervised</a:t>
            </a:r>
            <a:endParaRPr lang="en-US" sz="3600" dirty="0">
              <a:latin typeface="Times New Roman" pitchFamily="18" charset="0"/>
              <a:cs typeface="Times New Roman" pitchFamily="18" charset="0"/>
            </a:endParaRP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2 </a:t>
            </a:r>
            <a:r>
              <a:rPr lang="en-US" sz="3600" dirty="0">
                <a:solidFill>
                  <a:srgbClr val="FF0000"/>
                </a:solidFill>
                <a:latin typeface="Times New Roman" pitchFamily="18" charset="0"/>
                <a:cs typeface="Times New Roman" pitchFamily="18" charset="0"/>
              </a:rPr>
              <a:t>Reinforcement</a:t>
            </a:r>
            <a:r>
              <a:rPr lang="en-US" sz="3600" dirty="0">
                <a:latin typeface="Times New Roman" pitchFamily="18" charset="0"/>
                <a:cs typeface="Times New Roman" pitchFamily="18" charset="0"/>
              </a:rPr>
              <a:t> learning</a:t>
            </a:r>
          </a:p>
          <a:p>
            <a:endParaRPr lang="en-US" sz="3600" dirty="0">
              <a:latin typeface="Times New Roman" pitchFamily="18" charset="0"/>
              <a:cs typeface="Times New Roman" pitchFamily="18" charset="0"/>
            </a:endParaRPr>
          </a:p>
          <a:p>
            <a:r>
              <a:rPr lang="en-US" sz="3600" dirty="0">
                <a:latin typeface="Times New Roman" pitchFamily="18" charset="0"/>
                <a:cs typeface="Times New Roman" pitchFamily="18" charset="0"/>
              </a:rPr>
              <a:t>3 </a:t>
            </a:r>
            <a:r>
              <a:rPr lang="en-US" sz="3600" dirty="0">
                <a:solidFill>
                  <a:srgbClr val="FF0000"/>
                </a:solidFill>
                <a:latin typeface="Times New Roman" pitchFamily="18" charset="0"/>
                <a:cs typeface="Times New Roman" pitchFamily="18" charset="0"/>
              </a:rPr>
              <a:t>Unsupervised</a:t>
            </a:r>
            <a:r>
              <a:rPr lang="en-US" sz="3600" dirty="0">
                <a:latin typeface="Times New Roman" pitchFamily="18" charset="0"/>
                <a:cs typeface="Times New Roman" pitchFamily="18" charset="0"/>
              </a:rPr>
              <a:t>  learning</a:t>
            </a:r>
          </a:p>
        </p:txBody>
      </p:sp>
    </p:spTree>
    <p:extLst>
      <p:ext uri="{BB962C8B-B14F-4D97-AF65-F5344CB8AC3E}">
        <p14:creationId xmlns:p14="http://schemas.microsoft.com/office/powerpoint/2010/main" val="2193482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cstate="print"/>
          <a:srcRect/>
          <a:stretch>
            <a:fillRect/>
          </a:stretch>
        </p:blipFill>
        <p:spPr bwMode="auto">
          <a:xfrm>
            <a:off x="228600" y="111220"/>
            <a:ext cx="8832403" cy="6746780"/>
          </a:xfrm>
          <a:prstGeom prst="rect">
            <a:avLst/>
          </a:prstGeom>
          <a:noFill/>
          <a:ln w="9525">
            <a:noFill/>
            <a:miter lim="800000"/>
            <a:headEnd/>
            <a:tailEnd/>
          </a:ln>
        </p:spPr>
      </p:pic>
      <p:sp>
        <p:nvSpPr>
          <p:cNvPr id="3" name="Rectangle 2"/>
          <p:cNvSpPr/>
          <p:nvPr/>
        </p:nvSpPr>
        <p:spPr>
          <a:xfrm>
            <a:off x="4572000" y="1371600"/>
            <a:ext cx="4572000" cy="646331"/>
          </a:xfrm>
          <a:prstGeom prst="rect">
            <a:avLst/>
          </a:prstGeom>
        </p:spPr>
        <p:txBody>
          <a:bodyPr>
            <a:spAutoFit/>
          </a:bodyPr>
          <a:lstStyle/>
          <a:p>
            <a:r>
              <a:rPr lang="en-US" dirty="0"/>
              <a:t>http://www.cs.cmu.edu/afs/andrew/course/15/381-f08/www/lectures/HandoutMDP.pdf</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a:stretch>
            <a:fillRect/>
          </a:stretch>
        </p:blipFill>
        <p:spPr bwMode="auto">
          <a:xfrm>
            <a:off x="0" y="228600"/>
            <a:ext cx="9001125" cy="4629150"/>
          </a:xfrm>
          <a:prstGeom prst="rect">
            <a:avLst/>
          </a:prstGeom>
          <a:noFill/>
          <a:ln w="9525">
            <a:noFill/>
            <a:miter lim="800000"/>
            <a:headEnd/>
            <a:tailEnd/>
          </a:ln>
        </p:spPr>
      </p:pic>
      <p:sp>
        <p:nvSpPr>
          <p:cNvPr id="3" name="Rectangle 2"/>
          <p:cNvSpPr/>
          <p:nvPr/>
        </p:nvSpPr>
        <p:spPr>
          <a:xfrm>
            <a:off x="0" y="6211669"/>
            <a:ext cx="9144000" cy="646331"/>
          </a:xfrm>
          <a:prstGeom prst="rect">
            <a:avLst/>
          </a:prstGeom>
        </p:spPr>
        <p:txBody>
          <a:bodyPr wrap="square">
            <a:spAutoFit/>
          </a:bodyPr>
          <a:lstStyle/>
          <a:p>
            <a:r>
              <a:rPr lang="en-US" b="1" dirty="0"/>
              <a:t>Artificial Intelligence: A Modern Approach</a:t>
            </a:r>
          </a:p>
          <a:p>
            <a:r>
              <a:rPr lang="en-US" b="1" dirty="0"/>
              <a:t>(Third edition) by </a:t>
            </a:r>
            <a:r>
              <a:rPr lang="en-US" b="1" dirty="0">
                <a:hlinkClick r:id="rId3"/>
              </a:rPr>
              <a:t>Stuart Russell</a:t>
            </a:r>
            <a:r>
              <a:rPr lang="en-US" b="1" dirty="0"/>
              <a:t> and </a:t>
            </a:r>
            <a:r>
              <a:rPr lang="en-US" b="1" dirty="0">
                <a:hlinkClick r:id="rId4"/>
              </a:rPr>
              <a:t>Peter </a:t>
            </a:r>
            <a:r>
              <a:rPr lang="en-US" b="1" dirty="0" err="1">
                <a:hlinkClick r:id="rId4"/>
              </a:rPr>
              <a:t>Norvig</a:t>
            </a:r>
            <a:endParaRPr lang="en-US"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4524315"/>
          </a:xfrm>
          <a:prstGeom prst="rect">
            <a:avLst/>
          </a:prstGeom>
        </p:spPr>
        <p:txBody>
          <a:bodyPr wrap="square">
            <a:spAutoFit/>
          </a:bodyPr>
          <a:lstStyle/>
          <a:p>
            <a:r>
              <a:rPr lang="en-US" sz="3200" dirty="0">
                <a:solidFill>
                  <a:srgbClr val="FF0000"/>
                </a:solidFill>
              </a:rPr>
              <a:t>Markov decision processes (MDP) formally describe an environment for reinforcement learning</a:t>
            </a:r>
          </a:p>
          <a:p>
            <a:endParaRPr lang="en-US" sz="3200" dirty="0"/>
          </a:p>
          <a:p>
            <a:r>
              <a:rPr lang="en-US" sz="3200" dirty="0"/>
              <a:t> Where the </a:t>
            </a:r>
            <a:r>
              <a:rPr lang="en-US" sz="3200" dirty="0">
                <a:solidFill>
                  <a:srgbClr val="FF0000"/>
                </a:solidFill>
              </a:rPr>
              <a:t>environment is fully observable </a:t>
            </a:r>
            <a:r>
              <a:rPr lang="en-US" sz="3200" dirty="0"/>
              <a:t>i.e. </a:t>
            </a:r>
          </a:p>
          <a:p>
            <a:r>
              <a:rPr lang="en-US" sz="3200" dirty="0"/>
              <a:t>The current state completely characterizes the process </a:t>
            </a:r>
          </a:p>
          <a:p>
            <a:endParaRPr lang="en-US" sz="3200" dirty="0"/>
          </a:p>
          <a:p>
            <a:endParaRPr lang="en-US" sz="3200" dirty="0"/>
          </a:p>
        </p:txBody>
      </p:sp>
      <p:sp>
        <p:nvSpPr>
          <p:cNvPr id="3" name="Rectangle 2"/>
          <p:cNvSpPr/>
          <p:nvPr/>
        </p:nvSpPr>
        <p:spPr>
          <a:xfrm>
            <a:off x="0" y="3962400"/>
            <a:ext cx="8991600" cy="954107"/>
          </a:xfrm>
          <a:prstGeom prst="rect">
            <a:avLst/>
          </a:prstGeom>
        </p:spPr>
        <p:txBody>
          <a:bodyPr wrap="square">
            <a:spAutoFit/>
          </a:bodyPr>
          <a:lstStyle/>
          <a:p>
            <a:r>
              <a:rPr lang="en-US" sz="2800" i="1" dirty="0">
                <a:solidFill>
                  <a:srgbClr val="FF0000"/>
                </a:solidFill>
              </a:rPr>
              <a:t>“The future is independent of the past given the present” </a:t>
            </a:r>
          </a:p>
        </p:txBody>
      </p:sp>
      <p:sp>
        <p:nvSpPr>
          <p:cNvPr id="4" name="Rectangle 3"/>
          <p:cNvSpPr/>
          <p:nvPr/>
        </p:nvSpPr>
        <p:spPr>
          <a:xfrm>
            <a:off x="0" y="5257800"/>
            <a:ext cx="9525000" cy="1384995"/>
          </a:xfrm>
          <a:prstGeom prst="rect">
            <a:avLst/>
          </a:prstGeom>
        </p:spPr>
        <p:txBody>
          <a:bodyPr wrap="square">
            <a:spAutoFit/>
          </a:bodyPr>
          <a:lstStyle/>
          <a:p>
            <a:r>
              <a:rPr lang="en-US" sz="2800" dirty="0"/>
              <a:t>A state should summarize past sensations so as to retain all “essential” information, i.e., it should have the Markov Property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4626" name="Picture 2"/>
          <p:cNvPicPr>
            <a:picLocks noChangeAspect="1" noChangeArrowheads="1"/>
          </p:cNvPicPr>
          <p:nvPr/>
        </p:nvPicPr>
        <p:blipFill>
          <a:blip r:embed="rId2" cstate="print"/>
          <a:srcRect/>
          <a:stretch>
            <a:fillRect/>
          </a:stretch>
        </p:blipFill>
        <p:spPr bwMode="auto">
          <a:xfrm>
            <a:off x="1562100" y="1576388"/>
            <a:ext cx="6019800" cy="370522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Reinforcement learning"/>
          <p:cNvPicPr>
            <a:picLocks noChangeAspect="1" noChangeArrowheads="1"/>
          </p:cNvPicPr>
          <p:nvPr/>
        </p:nvPicPr>
        <p:blipFill>
          <a:blip r:embed="rId2" cstate="print"/>
          <a:srcRect/>
          <a:stretch>
            <a:fillRect/>
          </a:stretch>
        </p:blipFill>
        <p:spPr bwMode="auto">
          <a:xfrm>
            <a:off x="-40004" y="46461"/>
            <a:ext cx="9184004" cy="5973339"/>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2900" y="187632"/>
            <a:ext cx="8458200" cy="118932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solidFill>
                  <a:schemeClr val="accent3">
                    <a:lumMod val="50000"/>
                  </a:schemeClr>
                </a:solidFill>
                <a:latin typeface="Arial"/>
                <a:ea typeface="ＭＳ Ｐゴシック" charset="0"/>
                <a:cs typeface="Arial"/>
              </a:rPr>
              <a:t> Reinforcement Learning Framework</a:t>
            </a:r>
          </a:p>
        </p:txBody>
      </p:sp>
      <p:sp>
        <p:nvSpPr>
          <p:cNvPr id="5" name="Line 9"/>
          <p:cNvSpPr>
            <a:spLocks noChangeShapeType="1"/>
          </p:cNvSpPr>
          <p:nvPr/>
        </p:nvSpPr>
        <p:spPr bwMode="auto">
          <a:xfrm>
            <a:off x="685800" y="1402470"/>
            <a:ext cx="7772400" cy="0"/>
          </a:xfrm>
          <a:prstGeom prst="line">
            <a:avLst/>
          </a:prstGeom>
          <a:ln>
            <a:headEnd type="none" w="sm" len="sm"/>
            <a:tailEnd type="none" w="sm" len="sm"/>
          </a:ln>
          <a:extLst/>
        </p:spPr>
        <p:style>
          <a:lnRef idx="1">
            <a:schemeClr val="dk1"/>
          </a:lnRef>
          <a:fillRef idx="0">
            <a:schemeClr val="dk1"/>
          </a:fillRef>
          <a:effectRef idx="0">
            <a:schemeClr val="dk1"/>
          </a:effectRef>
          <a:fontRef idx="minor">
            <a:schemeClr val="tx1"/>
          </a:fontRef>
        </p:style>
        <p:txBody>
          <a:bodyPr/>
          <a:lstStyle/>
          <a:p>
            <a:endParaRPr lang="en-US">
              <a:ln>
                <a:solidFill>
                  <a:schemeClr val="accent4">
                    <a:lumMod val="50000"/>
                  </a:schemeClr>
                </a:solidFill>
              </a:ln>
            </a:endParaRPr>
          </a:p>
        </p:txBody>
      </p:sp>
      <p:pic>
        <p:nvPicPr>
          <p:cNvPr id="7" name="Picture 6"/>
          <p:cNvPicPr>
            <a:picLocks noChangeAspect="1"/>
          </p:cNvPicPr>
          <p:nvPr/>
        </p:nvPicPr>
        <p:blipFill>
          <a:blip r:embed="rId4" cstate="print"/>
          <a:stretch>
            <a:fillRect/>
          </a:stretch>
        </p:blipFill>
        <p:spPr>
          <a:xfrm>
            <a:off x="1361415" y="1998106"/>
            <a:ext cx="6437764" cy="2597369"/>
          </a:xfrm>
          <a:prstGeom prst="rect">
            <a:avLst/>
          </a:prstGeom>
        </p:spPr>
      </p:pic>
      <p:sp>
        <p:nvSpPr>
          <p:cNvPr id="13" name="Rectangle 12"/>
          <p:cNvSpPr/>
          <p:nvPr/>
        </p:nvSpPr>
        <p:spPr>
          <a:xfrm>
            <a:off x="6478290" y="2650210"/>
            <a:ext cx="1782307" cy="1061862"/>
          </a:xfrm>
          <a:prstGeom prst="rect">
            <a:avLst/>
          </a:prstGeom>
          <a:solidFill>
            <a:schemeClr val="accent3">
              <a:lumMod val="60000"/>
              <a:lumOff val="40000"/>
              <a:alpha val="15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67939" y="4882368"/>
            <a:ext cx="5208122" cy="1779195"/>
          </a:xfrm>
          <a:prstGeom prst="rect">
            <a:avLst/>
          </a:prstGeom>
          <a:solidFill>
            <a:schemeClr val="accent3">
              <a:lumMod val="60000"/>
              <a:lumOff val="40000"/>
              <a:alpha val="15000"/>
            </a:schemeClr>
          </a:solidFill>
          <a:ln>
            <a:solidFill>
              <a:srgbClr val="4F622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Object 8"/>
          <p:cNvGraphicFramePr>
            <a:graphicFrameLocks noChangeAspect="1"/>
          </p:cNvGraphicFramePr>
          <p:nvPr>
            <p:extLst/>
          </p:nvPr>
        </p:nvGraphicFramePr>
        <p:xfrm>
          <a:off x="2079191" y="4939662"/>
          <a:ext cx="5002212" cy="1328738"/>
        </p:xfrm>
        <a:graphic>
          <a:graphicData uri="http://schemas.openxmlformats.org/presentationml/2006/ole">
            <mc:AlternateContent xmlns:mc="http://schemas.openxmlformats.org/markup-compatibility/2006">
              <mc:Choice xmlns:v="urn:schemas-microsoft-com:vml" Requires="v">
                <p:oleObj spid="_x0000_s147464" name="Equation" r:id="rId5" imgW="1307160" imgH="356400" progId="Equation.DSMT4">
                  <p:embed/>
                </p:oleObj>
              </mc:Choice>
              <mc:Fallback>
                <p:oleObj name="Equation" r:id="rId5" imgW="1307160" imgH="35640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9191" y="4939662"/>
                        <a:ext cx="5002212" cy="1328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nvPr>
        </p:nvGraphicFramePr>
        <p:xfrm>
          <a:off x="2886945" y="5390191"/>
          <a:ext cx="2981325" cy="1879600"/>
        </p:xfrm>
        <a:graphic>
          <a:graphicData uri="http://schemas.openxmlformats.org/presentationml/2006/ole">
            <mc:AlternateContent xmlns:mc="http://schemas.openxmlformats.org/markup-compatibility/2006">
              <mc:Choice xmlns:v="urn:schemas-microsoft-com:vml" Requires="v">
                <p:oleObj spid="_x0000_s147465" name="Equation" r:id="rId7" imgW="776880" imgH="511920" progId="Equation.DSMT4">
                  <p:embed/>
                </p:oleObj>
              </mc:Choice>
              <mc:Fallback>
                <p:oleObj name="Equation" r:id="rId7" imgW="776880" imgH="511920" progId="Equation.DSMT4">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6945" y="5390191"/>
                        <a:ext cx="2981325" cy="187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8352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961313" cy="904875"/>
          </a:xfrm>
        </p:spPr>
        <p:txBody>
          <a:bodyPr/>
          <a:lstStyle/>
          <a:p>
            <a:r>
              <a:rPr lang="en-US" dirty="0"/>
              <a:t>what does Markov mean?</a:t>
            </a:r>
          </a:p>
        </p:txBody>
      </p:sp>
      <p:sp>
        <p:nvSpPr>
          <p:cNvPr id="3" name="Text Placeholder 2"/>
          <p:cNvSpPr>
            <a:spLocks noGrp="1"/>
          </p:cNvSpPr>
          <p:nvPr>
            <p:ph type="body" idx="1"/>
          </p:nvPr>
        </p:nvSpPr>
        <p:spPr>
          <a:xfrm>
            <a:off x="0" y="1524000"/>
            <a:ext cx="9144000" cy="5334000"/>
          </a:xfrm>
        </p:spPr>
        <p:txBody>
          <a:bodyPr>
            <a:normAutofit fontScale="92500"/>
          </a:bodyPr>
          <a:lstStyle/>
          <a:p>
            <a:pPr>
              <a:buFont typeface="Arial" charset="0"/>
              <a:buChar char="•"/>
            </a:pPr>
            <a:r>
              <a:rPr lang="en-US" dirty="0">
                <a:solidFill>
                  <a:schemeClr val="tx1"/>
                </a:solidFill>
              </a:rPr>
              <a:t>  </a:t>
            </a:r>
            <a:r>
              <a:rPr lang="en-US" sz="3300" dirty="0">
                <a:solidFill>
                  <a:schemeClr val="tx1"/>
                </a:solidFill>
              </a:rPr>
              <a:t>The term “Markov” in “Markov Decision Processes”  means that the outcome of an action depends only on the current state and the action taken.</a:t>
            </a:r>
          </a:p>
          <a:p>
            <a:pPr>
              <a:buFont typeface="Arial" charset="0"/>
              <a:buChar char="•"/>
            </a:pPr>
            <a:endParaRPr lang="en-US" sz="3300" dirty="0">
              <a:solidFill>
                <a:schemeClr val="tx1"/>
              </a:solidFill>
            </a:endParaRPr>
          </a:p>
          <a:p>
            <a:pPr>
              <a:buFont typeface="Arial" charset="0"/>
              <a:buChar char="•"/>
            </a:pPr>
            <a:r>
              <a:rPr lang="en-US" sz="3300" dirty="0">
                <a:solidFill>
                  <a:schemeClr val="tx1"/>
                </a:solidFill>
              </a:rPr>
              <a:t>  </a:t>
            </a:r>
            <a:r>
              <a:rPr lang="en-US" sz="3300" i="1" dirty="0">
                <a:solidFill>
                  <a:schemeClr val="tx1"/>
                </a:solidFill>
              </a:rPr>
              <a:t>We do not need the list of previous actions and states to determine the immediate next state in the future.</a:t>
            </a:r>
          </a:p>
          <a:p>
            <a:pPr>
              <a:buFont typeface="Arial" charset="0"/>
              <a:buChar char="•"/>
            </a:pPr>
            <a:endParaRPr lang="en-US" sz="3300" dirty="0">
              <a:solidFill>
                <a:schemeClr val="tx1"/>
              </a:solidFill>
            </a:endParaRPr>
          </a:p>
          <a:p>
            <a:pPr>
              <a:buFont typeface="Arial" charset="0"/>
              <a:buChar char="•"/>
            </a:pPr>
            <a:r>
              <a:rPr lang="en-US" sz="3300" dirty="0">
                <a:solidFill>
                  <a:schemeClr val="tx1"/>
                </a:solidFill>
              </a:rPr>
              <a:t>  So in MPD’s the present state, action pair holds all the information required for determining resulting future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4875"/>
          </a:xfrm>
        </p:spPr>
        <p:txBody>
          <a:bodyPr/>
          <a:lstStyle/>
          <a:p>
            <a:r>
              <a:rPr lang="en-US" dirty="0"/>
              <a:t>Markov Decision Processes (MDP’s)</a:t>
            </a:r>
          </a:p>
        </p:txBody>
      </p:sp>
      <p:sp>
        <p:nvSpPr>
          <p:cNvPr id="3" name="Text Placeholder 2"/>
          <p:cNvSpPr>
            <a:spLocks noGrp="1"/>
          </p:cNvSpPr>
          <p:nvPr>
            <p:ph type="body" idx="1"/>
          </p:nvPr>
        </p:nvSpPr>
        <p:spPr>
          <a:xfrm>
            <a:off x="0" y="1828800"/>
            <a:ext cx="9144000" cy="4724400"/>
          </a:xfrm>
        </p:spPr>
        <p:txBody>
          <a:bodyPr>
            <a:normAutofit fontScale="92500" lnSpcReduction="10000"/>
          </a:bodyPr>
          <a:lstStyle/>
          <a:p>
            <a:r>
              <a:rPr lang="en-US" sz="3000" dirty="0">
                <a:solidFill>
                  <a:schemeClr val="tx1"/>
                </a:solidFill>
              </a:rPr>
              <a:t>An MDP is fully characterized by the following 5 elements</a:t>
            </a:r>
          </a:p>
          <a:p>
            <a:pPr>
              <a:buFont typeface="Arial" charset="0"/>
              <a:buChar char="•"/>
            </a:pPr>
            <a:r>
              <a:rPr lang="en-US" sz="3000" dirty="0">
                <a:solidFill>
                  <a:schemeClr val="tx1"/>
                </a:solidFill>
              </a:rPr>
              <a:t> A set of States s </a:t>
            </a:r>
            <a:r>
              <a:rPr lang="en-US" sz="3000" dirty="0">
                <a:solidFill>
                  <a:schemeClr val="tx1"/>
                </a:solidFill>
                <a:sym typeface="Symbol"/>
              </a:rPr>
              <a:t> S</a:t>
            </a:r>
          </a:p>
          <a:p>
            <a:pPr>
              <a:buFont typeface="Arial" charset="0"/>
              <a:buChar char="•"/>
            </a:pPr>
            <a:r>
              <a:rPr lang="en-US" sz="3000" dirty="0">
                <a:solidFill>
                  <a:schemeClr val="tx1"/>
                </a:solidFill>
                <a:sym typeface="Symbol"/>
              </a:rPr>
              <a:t> A set of Actions a  A</a:t>
            </a:r>
          </a:p>
          <a:p>
            <a:pPr>
              <a:buFont typeface="Arial" charset="0"/>
              <a:buChar char="•"/>
            </a:pPr>
            <a:r>
              <a:rPr lang="en-US" sz="3000" dirty="0">
                <a:solidFill>
                  <a:schemeClr val="tx1"/>
                </a:solidFill>
                <a:sym typeface="Symbol"/>
              </a:rPr>
              <a:t> A Transition Function T(s, a, s’)</a:t>
            </a:r>
          </a:p>
          <a:p>
            <a:pPr>
              <a:buFont typeface="Arial" charset="0"/>
              <a:buChar char="•"/>
            </a:pPr>
            <a:r>
              <a:rPr lang="en-US" sz="3000" dirty="0">
                <a:solidFill>
                  <a:schemeClr val="tx1"/>
                </a:solidFill>
                <a:sym typeface="Symbol"/>
              </a:rPr>
              <a:t> A Reward Function R(s, a, s’)</a:t>
            </a:r>
          </a:p>
          <a:p>
            <a:pPr>
              <a:buFont typeface="Arial" charset="0"/>
              <a:buChar char="•"/>
            </a:pPr>
            <a:r>
              <a:rPr lang="en-US" sz="3000" dirty="0">
                <a:solidFill>
                  <a:schemeClr val="tx1"/>
                </a:solidFill>
                <a:sym typeface="Symbol"/>
              </a:rPr>
              <a:t> Discount Factor ()</a:t>
            </a:r>
          </a:p>
          <a:p>
            <a:pPr>
              <a:buFont typeface="Arial" charset="0"/>
              <a:buChar char="•"/>
            </a:pPr>
            <a:endParaRPr lang="en-US" sz="3000" dirty="0">
              <a:solidFill>
                <a:schemeClr val="tx1"/>
              </a:solidFill>
              <a:sym typeface="Symbol"/>
            </a:endParaRPr>
          </a:p>
          <a:p>
            <a:pPr>
              <a:buFont typeface="Arial" charset="0"/>
              <a:buChar char="•"/>
            </a:pPr>
            <a:endParaRPr lang="en-US" sz="3000" dirty="0">
              <a:solidFill>
                <a:schemeClr val="tx1"/>
              </a:solidFill>
              <a:sym typeface="Symbol"/>
            </a:endParaRPr>
          </a:p>
          <a:p>
            <a:r>
              <a:rPr lang="en-US" sz="3000" dirty="0">
                <a:solidFill>
                  <a:schemeClr val="tx1"/>
                </a:solidFill>
                <a:sym typeface="Symbol"/>
              </a:rPr>
              <a:t>Any problem for which these 5 elements are defined is an MDP problem.</a:t>
            </a:r>
          </a:p>
          <a:p>
            <a:pPr>
              <a:buFont typeface="Arial" charset="0"/>
              <a:buChar char="•"/>
            </a:pPr>
            <a:endParaRPr lang="en-US" dirty="0">
              <a:solidFill>
                <a:schemeClr val="tx1"/>
              </a:solidFill>
            </a:endParaRPr>
          </a:p>
          <a:p>
            <a:pPr>
              <a:buFont typeface="Arial" charset="0"/>
              <a:buChar char="•"/>
            </a:pP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down)">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down)">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82688" y="685800"/>
            <a:ext cx="7961312" cy="904875"/>
          </a:xfrm>
        </p:spPr>
        <p:txBody>
          <a:bodyPr/>
          <a:lstStyle/>
          <a:p>
            <a:r>
              <a:rPr lang="en-US" dirty="0"/>
              <a:t>what does Markov mean?</a:t>
            </a:r>
          </a:p>
        </p:txBody>
      </p:sp>
      <p:pic>
        <p:nvPicPr>
          <p:cNvPr id="28673" name="Picture 1"/>
          <p:cNvPicPr>
            <a:picLocks noChangeAspect="1" noChangeArrowheads="1"/>
          </p:cNvPicPr>
          <p:nvPr/>
        </p:nvPicPr>
        <p:blipFill>
          <a:blip r:embed="rId2" cstate="print"/>
          <a:srcRect/>
          <a:stretch>
            <a:fillRect/>
          </a:stretch>
        </p:blipFill>
        <p:spPr bwMode="auto">
          <a:xfrm>
            <a:off x="0" y="2438400"/>
            <a:ext cx="8734425" cy="158115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cstate="print"/>
          <a:srcRect/>
          <a:stretch>
            <a:fillRect/>
          </a:stretch>
        </p:blipFill>
        <p:spPr bwMode="auto">
          <a:xfrm>
            <a:off x="228600" y="0"/>
            <a:ext cx="8686800" cy="68580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0"/>
          </p:nvPr>
        </p:nvSpPr>
        <p:spPr/>
        <p:txBody>
          <a:bodyPr/>
          <a:lstStyle/>
          <a:p>
            <a:r>
              <a:rPr lang="en-US" altLang="en-US" dirty="0"/>
              <a:t>Reinforcement Learning</a:t>
            </a:r>
            <a:endParaRPr lang="en-US" altLang="en-US" sz="1400" dirty="0"/>
          </a:p>
        </p:txBody>
      </p:sp>
      <p:sp>
        <p:nvSpPr>
          <p:cNvPr id="12" name="Slide Number Placeholder 11"/>
          <p:cNvSpPr>
            <a:spLocks noGrp="1"/>
          </p:cNvSpPr>
          <p:nvPr>
            <p:ph type="sldNum" sz="quarter" idx="11"/>
          </p:nvPr>
        </p:nvSpPr>
        <p:spPr/>
        <p:txBody>
          <a:bodyPr/>
          <a:lstStyle/>
          <a:p>
            <a:fld id="{1C04B548-D236-42BB-98F1-6B013D55DEB5}" type="slidenum">
              <a:rPr lang="en-US" altLang="en-US"/>
              <a:pPr/>
              <a:t>46</a:t>
            </a:fld>
            <a:endParaRPr lang="en-US" altLang="en-US" dirty="0"/>
          </a:p>
        </p:txBody>
      </p:sp>
      <p:sp>
        <p:nvSpPr>
          <p:cNvPr id="78853" name="AutoShape 5"/>
          <p:cNvSpPr>
            <a:spLocks noChangeArrowheads="1"/>
          </p:cNvSpPr>
          <p:nvPr/>
        </p:nvSpPr>
        <p:spPr bwMode="auto">
          <a:xfrm>
            <a:off x="5568746" y="3451225"/>
            <a:ext cx="787400" cy="292100"/>
          </a:xfrm>
          <a:prstGeom prst="rightArrow">
            <a:avLst>
              <a:gd name="adj1" fmla="val 75000"/>
              <a:gd name="adj2" fmla="val 137603"/>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8850" name="Rectangle 2"/>
          <p:cNvSpPr>
            <a:spLocks noGrp="1" noChangeArrowheads="1"/>
          </p:cNvSpPr>
          <p:nvPr>
            <p:ph type="title"/>
          </p:nvPr>
        </p:nvSpPr>
        <p:spPr>
          <a:xfrm>
            <a:off x="-123825" y="231774"/>
            <a:ext cx="8229600" cy="1143000"/>
          </a:xfrm>
        </p:spPr>
        <p:txBody>
          <a:bodyPr/>
          <a:lstStyle/>
          <a:p>
            <a:r>
              <a:rPr lang="en-US" altLang="en-US" dirty="0"/>
              <a:t>Supervised Learning</a:t>
            </a:r>
          </a:p>
        </p:txBody>
      </p:sp>
      <p:sp>
        <p:nvSpPr>
          <p:cNvPr id="78851" name="Rectangle 3"/>
          <p:cNvSpPr>
            <a:spLocks noChangeArrowheads="1"/>
          </p:cNvSpPr>
          <p:nvPr/>
        </p:nvSpPr>
        <p:spPr bwMode="auto">
          <a:xfrm>
            <a:off x="3367088" y="3152775"/>
            <a:ext cx="2111375" cy="889000"/>
          </a:xfrm>
          <a:prstGeom prst="rect">
            <a:avLst/>
          </a:prstGeom>
          <a:solidFill>
            <a:schemeClr val="accent1">
              <a:lumMod val="60000"/>
              <a:lumOff val="40000"/>
            </a:schemeClr>
          </a:solidFill>
          <a:ln w="25400">
            <a:solidFill>
              <a:schemeClr val="tx1"/>
            </a:solidFill>
            <a:miter lim="800000"/>
            <a:headEnd/>
            <a:tailEnd/>
          </a:ln>
          <a:effectLst/>
          <a:extLst/>
        </p:spPr>
        <p:txBody>
          <a:bodyPr wrap="none" lIns="90487" tIns="44450" rIns="90487" bIns="44450" anchor="ctr"/>
          <a:lstStyle/>
          <a:p>
            <a:pPr algn="ctr">
              <a:spcBef>
                <a:spcPct val="0"/>
              </a:spcBef>
              <a:buClrTx/>
              <a:buFontTx/>
              <a:buNone/>
            </a:pPr>
            <a:r>
              <a:rPr lang="en-US" altLang="en-US" sz="1600" dirty="0"/>
              <a:t>Supervised Learning </a:t>
            </a:r>
          </a:p>
          <a:p>
            <a:pPr algn="ctr">
              <a:spcBef>
                <a:spcPct val="0"/>
              </a:spcBef>
              <a:buClrTx/>
              <a:buFontTx/>
              <a:buNone/>
            </a:pPr>
            <a:r>
              <a:rPr lang="en-US" altLang="en-US" sz="1600" dirty="0"/>
              <a:t>System</a:t>
            </a:r>
          </a:p>
        </p:txBody>
      </p:sp>
      <p:sp>
        <p:nvSpPr>
          <p:cNvPr id="78852" name="AutoShape 4"/>
          <p:cNvSpPr>
            <a:spLocks noChangeArrowheads="1"/>
          </p:cNvSpPr>
          <p:nvPr/>
        </p:nvSpPr>
        <p:spPr bwMode="auto">
          <a:xfrm>
            <a:off x="2598738" y="3451225"/>
            <a:ext cx="749300" cy="292100"/>
          </a:xfrm>
          <a:prstGeom prst="rightArrow">
            <a:avLst>
              <a:gd name="adj1" fmla="val 75000"/>
              <a:gd name="adj2" fmla="val 130945"/>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8854" name="AutoShape 6"/>
          <p:cNvSpPr>
            <a:spLocks noChangeArrowheads="1"/>
          </p:cNvSpPr>
          <p:nvPr/>
        </p:nvSpPr>
        <p:spPr bwMode="auto">
          <a:xfrm rot="16200000" flipH="1">
            <a:off x="4124326" y="2687637"/>
            <a:ext cx="596900" cy="295275"/>
          </a:xfrm>
          <a:prstGeom prst="rightArrow">
            <a:avLst>
              <a:gd name="adj1" fmla="val 50000"/>
              <a:gd name="adj2" fmla="val 101085"/>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8855" name="Rectangle 7"/>
          <p:cNvSpPr>
            <a:spLocks noChangeArrowheads="1"/>
          </p:cNvSpPr>
          <p:nvPr/>
        </p:nvSpPr>
        <p:spPr bwMode="auto">
          <a:xfrm>
            <a:off x="1585913" y="3400425"/>
            <a:ext cx="8715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2000" dirty="0"/>
              <a:t>Inputs</a:t>
            </a:r>
          </a:p>
        </p:txBody>
      </p:sp>
      <p:sp>
        <p:nvSpPr>
          <p:cNvPr id="78856" name="Rectangle 8"/>
          <p:cNvSpPr>
            <a:spLocks noChangeArrowheads="1"/>
          </p:cNvSpPr>
          <p:nvPr/>
        </p:nvSpPr>
        <p:spPr bwMode="auto">
          <a:xfrm>
            <a:off x="5709444" y="3751621"/>
            <a:ext cx="106838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2000" dirty="0"/>
              <a:t>Outputs</a:t>
            </a:r>
          </a:p>
        </p:txBody>
      </p:sp>
      <p:sp>
        <p:nvSpPr>
          <p:cNvPr id="78857" name="Rectangle 9"/>
          <p:cNvSpPr>
            <a:spLocks noChangeArrowheads="1"/>
          </p:cNvSpPr>
          <p:nvPr/>
        </p:nvSpPr>
        <p:spPr bwMode="auto">
          <a:xfrm>
            <a:off x="2536825" y="2028825"/>
            <a:ext cx="46402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2000" dirty="0"/>
              <a:t>Training Info  =  desired (target) outputs</a:t>
            </a:r>
          </a:p>
        </p:txBody>
      </p:sp>
    </p:spTree>
    <p:extLst>
      <p:ext uri="{BB962C8B-B14F-4D97-AF65-F5344CB8AC3E}">
        <p14:creationId xmlns:p14="http://schemas.microsoft.com/office/powerpoint/2010/main" val="156098580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0"/>
          </p:nvPr>
        </p:nvSpPr>
        <p:spPr/>
        <p:txBody>
          <a:bodyPr/>
          <a:lstStyle/>
          <a:p>
            <a:r>
              <a:rPr lang="en-US" altLang="en-US" dirty="0"/>
              <a:t>Reinforcement Learning</a:t>
            </a:r>
            <a:endParaRPr lang="en-US" altLang="en-US" sz="1400" dirty="0"/>
          </a:p>
        </p:txBody>
      </p:sp>
      <p:sp>
        <p:nvSpPr>
          <p:cNvPr id="12" name="Slide Number Placeholder 11"/>
          <p:cNvSpPr>
            <a:spLocks noGrp="1"/>
          </p:cNvSpPr>
          <p:nvPr>
            <p:ph type="sldNum" sz="quarter" idx="11"/>
          </p:nvPr>
        </p:nvSpPr>
        <p:spPr/>
        <p:txBody>
          <a:bodyPr/>
          <a:lstStyle/>
          <a:p>
            <a:fld id="{5CA328EF-FDB3-4629-AF73-31A82F4E26CD}" type="slidenum">
              <a:rPr lang="en-US" altLang="en-US"/>
              <a:pPr/>
              <a:t>47</a:t>
            </a:fld>
            <a:endParaRPr lang="en-US" altLang="en-US" dirty="0"/>
          </a:p>
        </p:txBody>
      </p:sp>
      <p:sp>
        <p:nvSpPr>
          <p:cNvPr id="79874" name="Rectangle 2"/>
          <p:cNvSpPr>
            <a:spLocks noGrp="1" noChangeArrowheads="1"/>
          </p:cNvSpPr>
          <p:nvPr>
            <p:ph type="title"/>
          </p:nvPr>
        </p:nvSpPr>
        <p:spPr>
          <a:xfrm>
            <a:off x="-304800" y="231774"/>
            <a:ext cx="8229600" cy="1143000"/>
          </a:xfrm>
        </p:spPr>
        <p:txBody>
          <a:bodyPr/>
          <a:lstStyle/>
          <a:p>
            <a:r>
              <a:rPr lang="en-US" altLang="en-US" dirty="0">
                <a:latin typeface="Times New Roman" panose="02020603050405020304" pitchFamily="18" charset="0"/>
                <a:cs typeface="Times New Roman" panose="02020603050405020304" pitchFamily="18" charset="0"/>
              </a:rPr>
              <a:t>Reinforcement Learning</a:t>
            </a:r>
          </a:p>
        </p:txBody>
      </p:sp>
      <p:sp>
        <p:nvSpPr>
          <p:cNvPr id="79875" name="Rectangle 3"/>
          <p:cNvSpPr>
            <a:spLocks noChangeArrowheads="1"/>
          </p:cNvSpPr>
          <p:nvPr/>
        </p:nvSpPr>
        <p:spPr bwMode="auto">
          <a:xfrm>
            <a:off x="3367088" y="3152775"/>
            <a:ext cx="2111375" cy="889000"/>
          </a:xfrm>
          <a:prstGeom prst="rect">
            <a:avLst/>
          </a:prstGeom>
          <a:solidFill>
            <a:schemeClr val="tx2">
              <a:lumMod val="40000"/>
              <a:lumOff val="60000"/>
            </a:schemeClr>
          </a:solidFill>
          <a:ln w="25400">
            <a:solidFill>
              <a:schemeClr val="tx1"/>
            </a:solidFill>
            <a:miter lim="800000"/>
            <a:headEnd/>
            <a:tailEnd/>
          </a:ln>
          <a:effectLst/>
          <a:extLst/>
        </p:spPr>
        <p:txBody>
          <a:bodyPr wrap="none" lIns="90487" tIns="44450" rIns="90487" bIns="44450" anchor="ctr"/>
          <a:lstStyle/>
          <a:p>
            <a:pPr algn="ctr">
              <a:spcBef>
                <a:spcPct val="0"/>
              </a:spcBef>
              <a:buClrTx/>
              <a:buFontTx/>
              <a:buNone/>
            </a:pPr>
            <a:r>
              <a:rPr lang="en-US" altLang="en-US" sz="1600" dirty="0"/>
              <a:t>RL</a:t>
            </a:r>
          </a:p>
          <a:p>
            <a:pPr algn="ctr">
              <a:spcBef>
                <a:spcPct val="0"/>
              </a:spcBef>
              <a:buClrTx/>
              <a:buFontTx/>
              <a:buNone/>
            </a:pPr>
            <a:r>
              <a:rPr lang="en-US" altLang="en-US" sz="1600" dirty="0"/>
              <a:t>System</a:t>
            </a:r>
          </a:p>
        </p:txBody>
      </p:sp>
      <p:sp>
        <p:nvSpPr>
          <p:cNvPr id="79876" name="AutoShape 4"/>
          <p:cNvSpPr>
            <a:spLocks noChangeArrowheads="1"/>
          </p:cNvSpPr>
          <p:nvPr/>
        </p:nvSpPr>
        <p:spPr bwMode="auto">
          <a:xfrm>
            <a:off x="2598738" y="3451225"/>
            <a:ext cx="749300" cy="292100"/>
          </a:xfrm>
          <a:prstGeom prst="rightArrow">
            <a:avLst>
              <a:gd name="adj1" fmla="val 75000"/>
              <a:gd name="adj2" fmla="val 130945"/>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9877" name="AutoShape 5"/>
          <p:cNvSpPr>
            <a:spLocks noChangeArrowheads="1"/>
          </p:cNvSpPr>
          <p:nvPr/>
        </p:nvSpPr>
        <p:spPr bwMode="auto">
          <a:xfrm>
            <a:off x="5481638" y="3451225"/>
            <a:ext cx="762000" cy="292100"/>
          </a:xfrm>
          <a:prstGeom prst="rightArrow">
            <a:avLst>
              <a:gd name="adj1" fmla="val 75000"/>
              <a:gd name="adj2" fmla="val 133164"/>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9878" name="AutoShape 6"/>
          <p:cNvSpPr>
            <a:spLocks noChangeArrowheads="1"/>
          </p:cNvSpPr>
          <p:nvPr/>
        </p:nvSpPr>
        <p:spPr bwMode="auto">
          <a:xfrm rot="16200000" flipH="1">
            <a:off x="4124326" y="2687637"/>
            <a:ext cx="596900" cy="295275"/>
          </a:xfrm>
          <a:prstGeom prst="rightArrow">
            <a:avLst>
              <a:gd name="adj1" fmla="val 50000"/>
              <a:gd name="adj2" fmla="val 101085"/>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9879" name="Rectangle 7"/>
          <p:cNvSpPr>
            <a:spLocks noChangeArrowheads="1"/>
          </p:cNvSpPr>
          <p:nvPr/>
        </p:nvSpPr>
        <p:spPr bwMode="auto">
          <a:xfrm>
            <a:off x="1585913" y="3400425"/>
            <a:ext cx="871537"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2000" dirty="0"/>
              <a:t>Inputs</a:t>
            </a:r>
          </a:p>
        </p:txBody>
      </p:sp>
      <p:sp>
        <p:nvSpPr>
          <p:cNvPr id="79880" name="Rectangle 8"/>
          <p:cNvSpPr>
            <a:spLocks noChangeArrowheads="1"/>
          </p:cNvSpPr>
          <p:nvPr/>
        </p:nvSpPr>
        <p:spPr bwMode="auto">
          <a:xfrm>
            <a:off x="6462713" y="3400425"/>
            <a:ext cx="22796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2000" dirty="0"/>
              <a:t>Outputs (“actions”)</a:t>
            </a:r>
          </a:p>
        </p:txBody>
      </p:sp>
      <p:sp>
        <p:nvSpPr>
          <p:cNvPr id="79881" name="Rectangle 9"/>
          <p:cNvSpPr>
            <a:spLocks noChangeArrowheads="1"/>
          </p:cNvSpPr>
          <p:nvPr/>
        </p:nvSpPr>
        <p:spPr bwMode="auto">
          <a:xfrm>
            <a:off x="2536825" y="2028825"/>
            <a:ext cx="60102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2000" dirty="0"/>
              <a:t>Training Info  =  evaluations (“rewards” / “penalties”)</a:t>
            </a:r>
          </a:p>
        </p:txBody>
      </p:sp>
      <p:sp>
        <p:nvSpPr>
          <p:cNvPr id="79882" name="Rectangle 10"/>
          <p:cNvSpPr>
            <a:spLocks noChangeArrowheads="1"/>
          </p:cNvSpPr>
          <p:nvPr/>
        </p:nvSpPr>
        <p:spPr bwMode="auto">
          <a:xfrm>
            <a:off x="1660525" y="4746625"/>
            <a:ext cx="6970713"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2800" dirty="0"/>
              <a:t>Objective:  get as much reward as possible</a:t>
            </a:r>
          </a:p>
        </p:txBody>
      </p:sp>
    </p:spTree>
    <p:extLst>
      <p:ext uri="{BB962C8B-B14F-4D97-AF65-F5344CB8AC3E}">
        <p14:creationId xmlns:p14="http://schemas.microsoft.com/office/powerpoint/2010/main" val="26896767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9882">
                                            <p:txEl>
                                              <p:pRg st="0" end="0"/>
                                            </p:txEl>
                                          </p:spTgt>
                                        </p:tgtEl>
                                        <p:attrNameLst>
                                          <p:attrName>style.visibility</p:attrName>
                                        </p:attrNameLst>
                                      </p:cBhvr>
                                      <p:to>
                                        <p:strVal val="visible"/>
                                      </p:to>
                                    </p:set>
                                    <p:animEffect transition="in" filter="fade">
                                      <p:cBhvr>
                                        <p:cTn id="7" dur="1000"/>
                                        <p:tgtEl>
                                          <p:spTgt spid="79882">
                                            <p:txEl>
                                              <p:pRg st="0" end="0"/>
                                            </p:txEl>
                                          </p:spTgt>
                                        </p:tgtEl>
                                      </p:cBhvr>
                                    </p:animEffect>
                                    <p:anim calcmode="lin" valueType="num">
                                      <p:cBhvr>
                                        <p:cTn id="8" dur="1000" fill="hold"/>
                                        <p:tgtEl>
                                          <p:spTgt spid="7988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988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pPr algn="l"/>
            <a:r>
              <a:rPr lang="en-US" dirty="0"/>
              <a:t>Reinforcement Learning in a nutshell </a:t>
            </a:r>
          </a:p>
        </p:txBody>
      </p:sp>
      <p:sp>
        <p:nvSpPr>
          <p:cNvPr id="3" name="Content Placeholder 2"/>
          <p:cNvSpPr>
            <a:spLocks noGrp="1"/>
          </p:cNvSpPr>
          <p:nvPr>
            <p:ph idx="1"/>
          </p:nvPr>
        </p:nvSpPr>
        <p:spPr/>
        <p:txBody>
          <a:bodyPr/>
          <a:lstStyle/>
          <a:p>
            <a:r>
              <a:rPr lang="en-US" dirty="0"/>
              <a:t>RL is a general-purpose framework for decision-making </a:t>
            </a:r>
          </a:p>
          <a:p>
            <a:r>
              <a:rPr lang="en-US" dirty="0"/>
              <a:t> RL is for an agent with the capacity to act </a:t>
            </a:r>
          </a:p>
          <a:p>
            <a:r>
              <a:rPr lang="en-US" dirty="0"/>
              <a:t>Each action influences the agent’s future state </a:t>
            </a:r>
          </a:p>
          <a:p>
            <a:r>
              <a:rPr lang="en-US" dirty="0"/>
              <a:t> Success is measured by a scalar reward signal </a:t>
            </a:r>
          </a:p>
          <a:p>
            <a:r>
              <a:rPr lang="en-US" dirty="0"/>
              <a:t> Goal: select actions to </a:t>
            </a:r>
            <a:r>
              <a:rPr lang="en-US" dirty="0" err="1"/>
              <a:t>maximise</a:t>
            </a:r>
            <a:r>
              <a:rPr lang="en-US" dirty="0"/>
              <a:t> future reward </a:t>
            </a:r>
          </a:p>
          <a:p>
            <a:r>
              <a:rPr lang="en-US" dirty="0"/>
              <a:t>Rewards specify what the agent needs to achieve, not how to achieve it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457200"/>
            <a:ext cx="8686800" cy="5632311"/>
          </a:xfrm>
          <a:prstGeom prst="rect">
            <a:avLst/>
          </a:prstGeom>
        </p:spPr>
        <p:txBody>
          <a:bodyPr wrap="square">
            <a:spAutoFit/>
          </a:bodyPr>
          <a:lstStyle/>
          <a:p>
            <a:r>
              <a:rPr lang="en-US" b="1" dirty="0"/>
              <a:t>Supervised </a:t>
            </a:r>
            <a:r>
              <a:rPr lang="en-US" b="1" dirty="0" err="1"/>
              <a:t>vs</a:t>
            </a:r>
            <a:r>
              <a:rPr lang="en-US" b="1" dirty="0"/>
              <a:t> Reinforcement Learning</a:t>
            </a:r>
            <a:r>
              <a:rPr lang="en-US" dirty="0"/>
              <a:t>: In supervised learning, there’s an external “supervisor”, which has knowledge of the environment and who shares it with the agent to complete the task. But there are some problems in which there are so many combinations of subtasks that the agent can perform to achieve the objective. So that creating a “supervisor” is almost impractical. For example, in a chess game, there are tens of thousands of moves that can be played. So creating a knowledge base that can be played is a tedious task. In these problems, it is more feasible to learn from one’s own experiences and gain knowledge from them. This is the main difference that can be said of reinforcement learning and supervised learning. In both supervised and reinforcement learning, there is a mapping between input and output. But in reinforcement learning, there is a reward function which acts as a feedback to the agent as opposed to supervised learning.</a:t>
            </a:r>
          </a:p>
          <a:p>
            <a:r>
              <a:rPr lang="en-US" b="1" dirty="0"/>
              <a:t>Unsupervised </a:t>
            </a:r>
            <a:r>
              <a:rPr lang="en-US" b="1" dirty="0" err="1"/>
              <a:t>vs</a:t>
            </a:r>
            <a:r>
              <a:rPr lang="en-US" b="1" dirty="0"/>
              <a:t> Reinforcement </a:t>
            </a:r>
            <a:r>
              <a:rPr lang="en-US" b="1" dirty="0" err="1"/>
              <a:t>Leanring</a:t>
            </a:r>
            <a:r>
              <a:rPr lang="en-US" dirty="0"/>
              <a:t>: In reinforcement learning, there’s a mapping from input to output which is not present in unsupervised learning. In unsupervised learning, the main task is to find the underlying patterns rather than the mapping. For example, if the task is to suggest a news article to a user, an unsupervised learning algorithm will look at similar articles which the person has previously read and suggest anyone from them. Whereas a reinforcement learning algorithm will get constant feedback from the user by suggesting few news articles and then build a “knowledge graph” of which articles will the person like.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8686800" cy="563562"/>
          </a:xfrm>
        </p:spPr>
        <p:txBody>
          <a:bodyPr/>
          <a:lstStyle/>
          <a:p>
            <a:r>
              <a:rPr lang="en-US" altLang="en-US" dirty="0">
                <a:latin typeface="Times New Roman" panose="02020603050405020304" pitchFamily="18" charset="0"/>
                <a:cs typeface="Times New Roman" panose="02020603050405020304" pitchFamily="18" charset="0"/>
              </a:rPr>
              <a:t>Model-free and Model-based Learning </a:t>
            </a:r>
          </a:p>
        </p:txBody>
      </p:sp>
      <p:sp>
        <p:nvSpPr>
          <p:cNvPr id="3" name="Rectangle 2"/>
          <p:cNvSpPr/>
          <p:nvPr/>
        </p:nvSpPr>
        <p:spPr>
          <a:xfrm>
            <a:off x="304800" y="2084914"/>
            <a:ext cx="8839200" cy="1372812"/>
          </a:xfrm>
          <a:prstGeom prst="rect">
            <a:avLst/>
          </a:prstGeom>
        </p:spPr>
        <p:txBody>
          <a:bodyPr wrap="square">
            <a:spAutoFit/>
          </a:bodyPr>
          <a:lstStyle/>
          <a:p>
            <a:r>
              <a:rPr lang="en-US" altLang="en-US" sz="2721" b="1" dirty="0">
                <a:latin typeface="Times New Roman" panose="02020603050405020304" pitchFamily="18" charset="0"/>
                <a:cs typeface="Times New Roman" panose="02020603050405020304" pitchFamily="18" charset="0"/>
              </a:rPr>
              <a:t>Model-based learning ( Indirect method)</a:t>
            </a:r>
          </a:p>
          <a:p>
            <a:pPr marL="800100" lvl="1" indent="-3429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Learn from the model instead of interacting with the world</a:t>
            </a:r>
          </a:p>
        </p:txBody>
      </p:sp>
      <p:sp>
        <p:nvSpPr>
          <p:cNvPr id="4" name="Rectangle 3"/>
          <p:cNvSpPr/>
          <p:nvPr/>
        </p:nvSpPr>
        <p:spPr>
          <a:xfrm>
            <a:off x="228600" y="3962400"/>
            <a:ext cx="8588477" cy="1815882"/>
          </a:xfrm>
          <a:prstGeom prst="rect">
            <a:avLst/>
          </a:prstGeom>
        </p:spPr>
        <p:txBody>
          <a:bodyPr wrap="square">
            <a:spAutoFit/>
          </a:bodyPr>
          <a:lstStyle/>
          <a:p>
            <a:r>
              <a:rPr lang="en-US" altLang="en-US" sz="2800" b="1" dirty="0">
                <a:latin typeface="Times New Roman" panose="02020603050405020304" pitchFamily="18" charset="0"/>
                <a:cs typeface="Times New Roman" panose="02020603050405020304" pitchFamily="18" charset="0"/>
              </a:rPr>
              <a:t>Model-free learning(Direct method)</a:t>
            </a: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Sample Reward and transition function by interacting with the world</a:t>
            </a:r>
          </a:p>
          <a:p>
            <a:pPr>
              <a:buFont typeface="Wingdings" panose="05000000000000000000" pitchFamily="2" charset="2"/>
              <a:buNone/>
            </a:pPr>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79691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down)">
                                      <p:cBhvr>
                                        <p:cTn id="15" dur="500"/>
                                        <p:tgtEl>
                                          <p:spTgt spid="4">
                                            <p:txEl>
                                              <p:pRg st="0" end="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wipe(down)">
                                      <p:cBhvr>
                                        <p:cTn id="1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8686800" cy="563562"/>
          </a:xfrm>
        </p:spPr>
        <p:txBody>
          <a:bodyPr/>
          <a:lstStyle/>
          <a:p>
            <a:r>
              <a:rPr lang="en-US" altLang="en-US" dirty="0">
                <a:latin typeface="Times New Roman" panose="02020603050405020304" pitchFamily="18" charset="0"/>
                <a:cs typeface="Times New Roman" panose="02020603050405020304" pitchFamily="18" charset="0"/>
              </a:rPr>
              <a:t>Model-free and Model-based Learning </a:t>
            </a:r>
          </a:p>
        </p:txBody>
      </p:sp>
      <p:sp>
        <p:nvSpPr>
          <p:cNvPr id="3" name="Rectangle 2"/>
          <p:cNvSpPr/>
          <p:nvPr/>
        </p:nvSpPr>
        <p:spPr>
          <a:xfrm>
            <a:off x="304800" y="2084914"/>
            <a:ext cx="8839200" cy="1962460"/>
          </a:xfrm>
          <a:prstGeom prst="rect">
            <a:avLst/>
          </a:prstGeom>
        </p:spPr>
        <p:txBody>
          <a:bodyPr wrap="square">
            <a:spAutoFit/>
          </a:bodyPr>
          <a:lstStyle/>
          <a:p>
            <a:r>
              <a:rPr lang="en-US" altLang="en-US" sz="2721" b="1" dirty="0">
                <a:latin typeface="Times New Roman" panose="02020603050405020304" pitchFamily="18" charset="0"/>
                <a:cs typeface="Times New Roman" panose="02020603050405020304" pitchFamily="18" charset="0"/>
              </a:rPr>
              <a:t>Model-based learning</a:t>
            </a:r>
          </a:p>
          <a:p>
            <a:pPr marL="800100" lvl="1" indent="-342900">
              <a:buFont typeface="Arial" panose="020B0604020202020204" pitchFamily="34" charset="0"/>
              <a:buChar char="•"/>
            </a:pPr>
            <a:r>
              <a:rPr lang="en-US" altLang="en-US" sz="2358" dirty="0">
                <a:latin typeface="Times New Roman" panose="02020603050405020304" pitchFamily="18" charset="0"/>
                <a:cs typeface="Times New Roman" panose="02020603050405020304" pitchFamily="18" charset="0"/>
              </a:rPr>
              <a:t>Learn from the model instead of interacting with the world</a:t>
            </a:r>
          </a:p>
          <a:p>
            <a:pPr marL="800100" lvl="1" indent="-342900">
              <a:buFont typeface="Arial" panose="020B0604020202020204" pitchFamily="34" charset="0"/>
              <a:buChar char="•"/>
            </a:pPr>
            <a:r>
              <a:rPr lang="en-US" altLang="en-US" sz="2358" dirty="0">
                <a:latin typeface="Times New Roman" panose="02020603050405020304" pitchFamily="18" charset="0"/>
                <a:cs typeface="Times New Roman" panose="02020603050405020304" pitchFamily="18" charset="0"/>
              </a:rPr>
              <a:t>Can visit arbitrary parts of the model</a:t>
            </a:r>
          </a:p>
          <a:p>
            <a:pPr marL="800100" lvl="1" indent="-342900">
              <a:buFont typeface="Arial" panose="020B0604020202020204" pitchFamily="34" charset="0"/>
              <a:buChar char="•"/>
            </a:pPr>
            <a:r>
              <a:rPr lang="en-US" altLang="en-US" sz="2358" dirty="0">
                <a:latin typeface="Times New Roman" panose="02020603050405020304" pitchFamily="18" charset="0"/>
                <a:cs typeface="Times New Roman" panose="02020603050405020304" pitchFamily="18" charset="0"/>
              </a:rPr>
              <a:t>Also called indirect methods</a:t>
            </a:r>
          </a:p>
          <a:p>
            <a:pPr marL="800100" lvl="1" indent="-342900">
              <a:buFont typeface="Arial" panose="020B0604020202020204" pitchFamily="34" charset="0"/>
              <a:buChar char="•"/>
            </a:pPr>
            <a:r>
              <a:rPr lang="en-US" altLang="en-US" sz="2358" dirty="0">
                <a:latin typeface="Times New Roman" panose="02020603050405020304" pitchFamily="18" charset="0"/>
                <a:cs typeface="Times New Roman" panose="02020603050405020304" pitchFamily="18" charset="0"/>
              </a:rPr>
              <a:t>E.g. Dynamic Programming</a:t>
            </a:r>
          </a:p>
        </p:txBody>
      </p:sp>
      <p:sp>
        <p:nvSpPr>
          <p:cNvPr id="4" name="Rectangle 3"/>
          <p:cNvSpPr/>
          <p:nvPr/>
        </p:nvSpPr>
        <p:spPr>
          <a:xfrm>
            <a:off x="326922" y="4015419"/>
            <a:ext cx="8588477" cy="2246769"/>
          </a:xfrm>
          <a:prstGeom prst="rect">
            <a:avLst/>
          </a:prstGeom>
        </p:spPr>
        <p:txBody>
          <a:bodyPr wrap="square">
            <a:spAutoFit/>
          </a:bodyPr>
          <a:lstStyle/>
          <a:p>
            <a:r>
              <a:rPr lang="en-US" altLang="en-US" sz="2800" b="1" dirty="0">
                <a:latin typeface="Times New Roman" panose="02020603050405020304" pitchFamily="18" charset="0"/>
                <a:cs typeface="Times New Roman" panose="02020603050405020304" pitchFamily="18" charset="0"/>
              </a:rPr>
              <a:t>Model-free learning</a:t>
            </a: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Sample Reward and transition function by interacting with the world</a:t>
            </a: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Also called direct methods</a:t>
            </a:r>
          </a:p>
          <a:p>
            <a:pPr>
              <a:buFont typeface="Wingdings" panose="05000000000000000000" pitchFamily="2" charset="2"/>
              <a:buNone/>
            </a:pPr>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79691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down)">
                                      <p:cBhvr>
                                        <p:cTn id="24" dur="500"/>
                                        <p:tgtEl>
                                          <p:spTgt spid="4">
                                            <p:txEl>
                                              <p:pRg st="0" end="0"/>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down)">
                                      <p:cBhvr>
                                        <p:cTn id="27" dur="500"/>
                                        <p:tgtEl>
                                          <p:spTgt spid="4">
                                            <p:txEl>
                                              <p:pRg st="1" end="1"/>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wipe(down)">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Passive </a:t>
            </a:r>
            <a:r>
              <a:rPr lang="en-US" dirty="0" err="1"/>
              <a:t>vs</a:t>
            </a:r>
            <a:r>
              <a:rPr lang="en-US" dirty="0"/>
              <a:t> Active Types of RL</a:t>
            </a:r>
          </a:p>
        </p:txBody>
      </p:sp>
      <p:sp>
        <p:nvSpPr>
          <p:cNvPr id="3" name="Rectangle 2"/>
          <p:cNvSpPr/>
          <p:nvPr/>
        </p:nvSpPr>
        <p:spPr>
          <a:xfrm>
            <a:off x="152400" y="1659285"/>
            <a:ext cx="8839200" cy="3600986"/>
          </a:xfrm>
          <a:prstGeom prst="rect">
            <a:avLst/>
          </a:prstGeom>
        </p:spPr>
        <p:txBody>
          <a:bodyPr wrap="square">
            <a:spAutoFit/>
          </a:bodyPr>
          <a:lstStyle/>
          <a:p>
            <a:pPr marL="914400" lvl="1" indent="-457200">
              <a:buFont typeface="Arial" panose="020B0604020202020204" pitchFamily="34" charset="0"/>
              <a:buChar char="•"/>
            </a:pPr>
            <a:r>
              <a:rPr lang="en-US" sz="4000" b="1" dirty="0">
                <a:solidFill>
                  <a:srgbClr val="FF0000"/>
                </a:solidFill>
                <a:latin typeface="Times New Roman" panose="02020603050405020304" pitchFamily="18" charset="0"/>
                <a:cs typeface="Times New Roman" panose="02020603050405020304" pitchFamily="18" charset="0"/>
              </a:rPr>
              <a:t>Passive:</a:t>
            </a:r>
            <a:r>
              <a:rPr lang="en-US" sz="4000" b="1" dirty="0">
                <a:solidFill>
                  <a:srgbClr val="000000"/>
                </a:solidFill>
                <a:latin typeface="Times New Roman" panose="02020603050405020304" pitchFamily="18" charset="0"/>
                <a:cs typeface="Times New Roman" panose="02020603050405020304" pitchFamily="18" charset="0"/>
              </a:rPr>
              <a:t> Agent executes a fixed policy and evaluates it</a:t>
            </a:r>
          </a:p>
          <a:p>
            <a:pPr marL="914400" lvl="1" indent="-457200">
              <a:buFont typeface="Arial" panose="020B0604020202020204" pitchFamily="34" charset="0"/>
              <a:buChar char="•"/>
            </a:pPr>
            <a:endParaRPr lang="en-US" sz="4000" b="1" dirty="0">
              <a:solidFill>
                <a:srgbClr val="000000"/>
              </a:solidFill>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4000" b="1" dirty="0">
                <a:solidFill>
                  <a:srgbClr val="FF0000"/>
                </a:solidFill>
                <a:latin typeface="Times New Roman" panose="02020603050405020304" pitchFamily="18" charset="0"/>
                <a:cs typeface="Times New Roman" panose="02020603050405020304" pitchFamily="18" charset="0"/>
              </a:rPr>
              <a:t>Active: </a:t>
            </a:r>
            <a:r>
              <a:rPr lang="en-US" sz="4000" b="1" dirty="0">
                <a:solidFill>
                  <a:srgbClr val="000000"/>
                </a:solidFill>
                <a:latin typeface="Times New Roman" panose="02020603050405020304" pitchFamily="18" charset="0"/>
                <a:cs typeface="Times New Roman" panose="02020603050405020304" pitchFamily="18" charset="0"/>
              </a:rPr>
              <a:t>Agents updates policy as it learns</a:t>
            </a:r>
          </a:p>
          <a:p>
            <a:pPr marL="914400" lvl="1" indent="-457200">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258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228600"/>
            <a:ext cx="8229600" cy="1143000"/>
          </a:xfrm>
        </p:spPr>
        <p:txBody>
          <a:bodyPr/>
          <a:lstStyle/>
          <a:p>
            <a:r>
              <a:rPr lang="en-US" dirty="0">
                <a:solidFill>
                  <a:srgbClr val="FF0000"/>
                </a:solidFill>
              </a:rPr>
              <a:t>Exploitation </a:t>
            </a:r>
            <a:r>
              <a:rPr lang="en-US" dirty="0" err="1">
                <a:solidFill>
                  <a:srgbClr val="FF0000"/>
                </a:solidFill>
              </a:rPr>
              <a:t>vs</a:t>
            </a:r>
            <a:r>
              <a:rPr lang="en-US" dirty="0">
                <a:solidFill>
                  <a:srgbClr val="FF0000"/>
                </a:solidFill>
              </a:rPr>
              <a:t> Exploration </a:t>
            </a:r>
          </a:p>
        </p:txBody>
      </p:sp>
      <p:sp>
        <p:nvSpPr>
          <p:cNvPr id="3" name="Rectangle 2"/>
          <p:cNvSpPr/>
          <p:nvPr/>
        </p:nvSpPr>
        <p:spPr>
          <a:xfrm>
            <a:off x="0" y="685800"/>
            <a:ext cx="9144000" cy="5755422"/>
          </a:xfrm>
          <a:prstGeom prst="rect">
            <a:avLst/>
          </a:prstGeom>
        </p:spPr>
        <p:txBody>
          <a:bodyPr wrap="square">
            <a:spAutoFit/>
          </a:bodyPr>
          <a:lstStyle/>
          <a:p>
            <a:r>
              <a:rPr lang="en-US" sz="2800" dirty="0"/>
              <a:t>A fundamental issue in reinforcement learning algorithms is the balance between exploration of the environment and exploitation of information already obtained by the agent.</a:t>
            </a:r>
          </a:p>
          <a:p>
            <a:endParaRPr lang="en-US" sz="2800" dirty="0"/>
          </a:p>
          <a:p>
            <a:r>
              <a:rPr lang="en-US" sz="2800" dirty="0"/>
              <a:t>Taking the action which the agent estimates to be the best at the current moment is an example of </a:t>
            </a:r>
            <a:r>
              <a:rPr lang="en-US" sz="2800" dirty="0">
                <a:solidFill>
                  <a:srgbClr val="FF0000"/>
                </a:solidFill>
              </a:rPr>
              <a:t>exploitation(greedy approach)</a:t>
            </a:r>
            <a:r>
              <a:rPr lang="en-US" sz="2800" dirty="0"/>
              <a:t>: the agent is exploiting its current knowledge about the reward structure of the environment to act.</a:t>
            </a:r>
          </a:p>
          <a:p>
            <a:endParaRPr lang="en-US" sz="2800" dirty="0"/>
          </a:p>
          <a:p>
            <a:r>
              <a:rPr lang="en-US" sz="2800" dirty="0"/>
              <a:t>The opposite approach to greedy selection is to simply always take a random action-</a:t>
            </a:r>
            <a:r>
              <a:rPr lang="en-US" sz="3200" dirty="0">
                <a:solidFill>
                  <a:srgbClr val="FF0000"/>
                </a:solidFill>
              </a:rPr>
              <a:t> exploration</a:t>
            </a:r>
            <a:r>
              <a:rPr lang="en-US" sz="3200" dirty="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Exploitation </a:t>
            </a:r>
            <a:r>
              <a:rPr lang="en-US" dirty="0" err="1"/>
              <a:t>vs</a:t>
            </a:r>
            <a:r>
              <a:rPr lang="en-US" dirty="0"/>
              <a:t> Exploration </a:t>
            </a:r>
          </a:p>
        </p:txBody>
      </p:sp>
      <p:sp>
        <p:nvSpPr>
          <p:cNvPr id="5" name="TextBox 4"/>
          <p:cNvSpPr txBox="1"/>
          <p:nvPr/>
        </p:nvSpPr>
        <p:spPr>
          <a:xfrm>
            <a:off x="0" y="1595021"/>
            <a:ext cx="8915400" cy="4524315"/>
          </a:xfrm>
          <a:prstGeom prst="rect">
            <a:avLst/>
          </a:prstGeom>
          <a:noFill/>
        </p:spPr>
        <p:txBody>
          <a:bodyPr wrap="square" rtlCol="0">
            <a:spAutoFit/>
          </a:bodyPr>
          <a:lstStyle/>
          <a:p>
            <a:r>
              <a:rPr lang="en-US" sz="3200" b="1" dirty="0">
                <a:latin typeface="Times New Roman" pitchFamily="18" charset="0"/>
                <a:cs typeface="Times New Roman" pitchFamily="18" charset="0"/>
              </a:rPr>
              <a:t>Exploitation </a:t>
            </a:r>
            <a:r>
              <a:rPr lang="en-US" sz="3200" dirty="0">
                <a:latin typeface="Times New Roman" pitchFamily="18" charset="0"/>
                <a:cs typeface="Times New Roman" pitchFamily="18" charset="0"/>
              </a:rPr>
              <a:t>: make the </a:t>
            </a:r>
            <a:r>
              <a:rPr lang="en-US" sz="3200" b="1" dirty="0">
                <a:latin typeface="Times New Roman" pitchFamily="18" charset="0"/>
                <a:cs typeface="Times New Roman" pitchFamily="18" charset="0"/>
              </a:rPr>
              <a:t>best decision </a:t>
            </a:r>
            <a:r>
              <a:rPr lang="en-US" sz="3200" dirty="0">
                <a:latin typeface="Times New Roman" pitchFamily="18" charset="0"/>
                <a:cs typeface="Times New Roman" pitchFamily="18" charset="0"/>
              </a:rPr>
              <a:t>given current information</a:t>
            </a:r>
          </a:p>
          <a:p>
            <a:r>
              <a:rPr lang="en-US" sz="3200" b="1" dirty="0">
                <a:latin typeface="Times New Roman" pitchFamily="18" charset="0"/>
                <a:cs typeface="Times New Roman" pitchFamily="18" charset="0"/>
              </a:rPr>
              <a:t>Exploration </a:t>
            </a:r>
            <a:r>
              <a:rPr lang="en-US" sz="3200" dirty="0">
                <a:latin typeface="Times New Roman" pitchFamily="18" charset="0"/>
                <a:cs typeface="Times New Roman" pitchFamily="18" charset="0"/>
              </a:rPr>
              <a:t>: Gather </a:t>
            </a:r>
            <a:r>
              <a:rPr lang="en-US" sz="3200" b="1" dirty="0">
                <a:latin typeface="Times New Roman" pitchFamily="18" charset="0"/>
                <a:cs typeface="Times New Roman" pitchFamily="18" charset="0"/>
              </a:rPr>
              <a:t>more information</a:t>
            </a:r>
          </a:p>
          <a:p>
            <a:endParaRPr lang="en-US" sz="3200" dirty="0">
              <a:latin typeface="Times New Roman" pitchFamily="18" charset="0"/>
              <a:cs typeface="Times New Roman" pitchFamily="18" charset="0"/>
            </a:endParaRPr>
          </a:p>
          <a:p>
            <a:r>
              <a:rPr lang="en-US" sz="3200" dirty="0">
                <a:latin typeface="Times New Roman" pitchFamily="18" charset="0"/>
                <a:cs typeface="Times New Roman" pitchFamily="18" charset="0"/>
              </a:rPr>
              <a:t>The best long-term strategy may involve </a:t>
            </a:r>
            <a:r>
              <a:rPr lang="en-US" sz="3200" b="1" dirty="0">
                <a:latin typeface="Times New Roman" pitchFamily="18" charset="0"/>
                <a:cs typeface="Times New Roman" pitchFamily="18" charset="0"/>
              </a:rPr>
              <a:t>short term sacrifices</a:t>
            </a:r>
          </a:p>
          <a:p>
            <a:endParaRPr lang="en-US" sz="3200" dirty="0">
              <a:latin typeface="Times New Roman" pitchFamily="18" charset="0"/>
              <a:cs typeface="Times New Roman" pitchFamily="18" charset="0"/>
            </a:endParaRPr>
          </a:p>
          <a:p>
            <a:r>
              <a:rPr lang="en-US" sz="3200" dirty="0">
                <a:latin typeface="Times New Roman" pitchFamily="18" charset="0"/>
                <a:cs typeface="Times New Roman" pitchFamily="18" charset="0"/>
              </a:rPr>
              <a:t>Gather </a:t>
            </a:r>
            <a:r>
              <a:rPr lang="en-US" sz="3200" b="1" dirty="0">
                <a:latin typeface="Times New Roman" pitchFamily="18" charset="0"/>
                <a:cs typeface="Times New Roman" pitchFamily="18" charset="0"/>
              </a:rPr>
              <a:t>enough information </a:t>
            </a:r>
            <a:r>
              <a:rPr lang="en-US" sz="3200" dirty="0">
                <a:latin typeface="Times New Roman" pitchFamily="18" charset="0"/>
                <a:cs typeface="Times New Roman" pitchFamily="18" charset="0"/>
              </a:rPr>
              <a:t>to make the best overall decisions.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229600" cy="1143000"/>
          </a:xfrm>
        </p:spPr>
        <p:txBody>
          <a:bodyPr/>
          <a:lstStyle/>
          <a:p>
            <a:r>
              <a:rPr lang="en-US" dirty="0"/>
              <a:t>Exploitation Vs Exploration (Contd.)</a:t>
            </a:r>
          </a:p>
        </p:txBody>
      </p:sp>
      <p:sp>
        <p:nvSpPr>
          <p:cNvPr id="3" name="Rectangle 2"/>
          <p:cNvSpPr/>
          <p:nvPr/>
        </p:nvSpPr>
        <p:spPr>
          <a:xfrm>
            <a:off x="0" y="1536174"/>
            <a:ext cx="8839200"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Pure Exploitation</a:t>
            </a:r>
          </a:p>
          <a:p>
            <a:r>
              <a:rPr lang="en-US" sz="2800" dirty="0">
                <a:latin typeface="Times New Roman" panose="02020603050405020304" pitchFamily="18" charset="0"/>
                <a:cs typeface="Times New Roman" panose="02020603050405020304" pitchFamily="18" charset="0"/>
              </a:rPr>
              <a:t>	Mostly gets stuck in bad policies</a:t>
            </a:r>
          </a:p>
          <a:p>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Pure Exploration</a:t>
            </a:r>
          </a:p>
          <a:p>
            <a:r>
              <a:rPr lang="en-US" sz="2800" dirty="0">
                <a:latin typeface="Times New Roman" panose="02020603050405020304" pitchFamily="18" charset="0"/>
                <a:cs typeface="Times New Roman" panose="02020603050405020304" pitchFamily="18" charset="0"/>
              </a:rPr>
              <a:t>	Gets better models by learning</a:t>
            </a:r>
          </a:p>
          <a:p>
            <a:r>
              <a:rPr lang="en-US" sz="2800" dirty="0">
                <a:latin typeface="Times New Roman" panose="02020603050405020304" pitchFamily="18" charset="0"/>
                <a:cs typeface="Times New Roman" panose="02020603050405020304" pitchFamily="18" charset="0"/>
              </a:rPr>
              <a:t>	Small rewards due to exploration</a:t>
            </a:r>
          </a:p>
        </p:txBody>
      </p:sp>
    </p:spTree>
    <p:extLst>
      <p:ext uri="{BB962C8B-B14F-4D97-AF65-F5344CB8AC3E}">
        <p14:creationId xmlns:p14="http://schemas.microsoft.com/office/powerpoint/2010/main" val="684044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Trade-off</a:t>
            </a:r>
          </a:p>
        </p:txBody>
      </p:sp>
      <p:sp>
        <p:nvSpPr>
          <p:cNvPr id="3" name="Rectangle 2"/>
          <p:cNvSpPr/>
          <p:nvPr/>
        </p:nvSpPr>
        <p:spPr>
          <a:xfrm>
            <a:off x="0" y="1295400"/>
            <a:ext cx="9144000" cy="4401205"/>
          </a:xfrm>
          <a:prstGeom prst="rect">
            <a:avLst/>
          </a:prstGeom>
        </p:spPr>
        <p:txBody>
          <a:bodyPr wrap="square">
            <a:spAutoFit/>
          </a:bodyPr>
          <a:lstStyle/>
          <a:p>
            <a:pPr marL="457200" indent="-4572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Exploitation: Maximize rewards using current estimates. Agent stops learning and starts executing policy</a:t>
            </a:r>
          </a:p>
          <a:p>
            <a:endParaRPr lang="en-US" sz="40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Exploration: Maximize long term rewards Agent keeps learning by trying out new things</a:t>
            </a:r>
          </a:p>
        </p:txBody>
      </p:sp>
    </p:spTree>
    <p:extLst>
      <p:ext uri="{BB962C8B-B14F-4D97-AF65-F5344CB8AC3E}">
        <p14:creationId xmlns:p14="http://schemas.microsoft.com/office/powerpoint/2010/main" val="807388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cstate="print"/>
          <a:srcRect/>
          <a:stretch>
            <a:fillRect/>
          </a:stretch>
        </p:blipFill>
        <p:spPr bwMode="auto">
          <a:xfrm>
            <a:off x="304800" y="398670"/>
            <a:ext cx="8773886" cy="623073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63417"/>
          </a:xfrm>
          <a:prstGeom prst="rect">
            <a:avLst/>
          </a:prstGeom>
        </p:spPr>
        <p:txBody>
          <a:bodyPr wrap="square">
            <a:spAutoFit/>
          </a:bodyPr>
          <a:lstStyle/>
          <a:p>
            <a:r>
              <a:rPr lang="en-US" sz="3200" dirty="0"/>
              <a:t> </a:t>
            </a:r>
            <a:r>
              <a:rPr lang="en-US" sz="2400" b="1" dirty="0"/>
              <a:t>EXPLORATION/EXPLOITATION</a:t>
            </a:r>
            <a:r>
              <a:rPr lang="en-US" sz="2400" dirty="0"/>
              <a:t> TRADEOFF One simple strategy for exploration would be :</a:t>
            </a:r>
          </a:p>
          <a:p>
            <a:endParaRPr lang="en-US" sz="2400" dirty="0"/>
          </a:p>
          <a:p>
            <a:r>
              <a:rPr lang="en-US" sz="2400" dirty="0"/>
              <a:t>to take the best known action most of the time (say, 80% of the time), but occasionally explore a new, randomly selected direction even though it might be walking away from known reward.</a:t>
            </a:r>
          </a:p>
          <a:p>
            <a:endParaRPr lang="en-US" sz="2400" dirty="0"/>
          </a:p>
          <a:p>
            <a:r>
              <a:rPr lang="en-US" sz="2400" dirty="0"/>
              <a:t>This strategy is called the </a:t>
            </a:r>
            <a:r>
              <a:rPr lang="en-US" sz="2400" b="1" dirty="0">
                <a:solidFill>
                  <a:srgbClr val="FF0000"/>
                </a:solidFill>
              </a:rPr>
              <a:t>epsilon-greedy</a:t>
            </a:r>
            <a:r>
              <a:rPr lang="en-US" sz="2400" b="1" dirty="0"/>
              <a:t> </a:t>
            </a:r>
            <a:r>
              <a:rPr lang="en-US" sz="2400" dirty="0"/>
              <a:t>strategy, where </a:t>
            </a:r>
            <a:r>
              <a:rPr lang="en-US" sz="2400" b="1" dirty="0"/>
              <a:t>epsilon</a:t>
            </a:r>
            <a:r>
              <a:rPr lang="en-US" sz="2400" dirty="0"/>
              <a:t> is the percent of the time that the agent takes a randomly selected action rather than taking the action that is most likely to maximize reward given what it knows so far (in this case, 20%). </a:t>
            </a:r>
          </a:p>
          <a:p>
            <a:endParaRPr lang="en-US" sz="2400" dirty="0"/>
          </a:p>
          <a:p>
            <a:r>
              <a:rPr lang="en-US" sz="2400" i="1" dirty="0"/>
              <a:t>We usually start with a lot of exploration (i.e. a higher value for epsilon).</a:t>
            </a:r>
          </a:p>
          <a:p>
            <a:endParaRPr lang="en-US" sz="2400" dirty="0"/>
          </a:p>
          <a:p>
            <a:r>
              <a:rPr lang="en-US" sz="2400" dirty="0"/>
              <a:t> Over time, it would make sense to steadily reduce epsilon to 10% or even lower as it settles into exploiting what it knows.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9906000" cy="1143000"/>
          </a:xfrm>
        </p:spPr>
        <p:txBody>
          <a:bodyPr/>
          <a:lstStyle/>
          <a:p>
            <a:r>
              <a:rPr lang="en-US" dirty="0"/>
              <a:t>Elements of Reinforcement Learning</a:t>
            </a:r>
          </a:p>
        </p:txBody>
      </p:sp>
      <p:grpSp>
        <p:nvGrpSpPr>
          <p:cNvPr id="24" name="Group 23"/>
          <p:cNvGrpSpPr>
            <a:grpSpLocks/>
          </p:cNvGrpSpPr>
          <p:nvPr/>
        </p:nvGrpSpPr>
        <p:grpSpPr bwMode="auto">
          <a:xfrm>
            <a:off x="630853" y="1430271"/>
            <a:ext cx="7451725" cy="1758949"/>
            <a:chOff x="816" y="1037"/>
            <a:chExt cx="4694" cy="1108"/>
          </a:xfrm>
        </p:grpSpPr>
        <p:sp>
          <p:nvSpPr>
            <p:cNvPr id="25" name="Text Box 5"/>
            <p:cNvSpPr txBox="1">
              <a:spLocks noChangeArrowheads="1"/>
            </p:cNvSpPr>
            <p:nvPr/>
          </p:nvSpPr>
          <p:spPr bwMode="auto">
            <a:xfrm>
              <a:off x="2476" y="1037"/>
              <a:ext cx="1256" cy="425"/>
            </a:xfrm>
            <a:prstGeom prst="rect">
              <a:avLst/>
            </a:prstGeom>
            <a:solidFill>
              <a:srgbClr val="99CCFF"/>
            </a:solidFill>
            <a:ln w="28440">
              <a:solidFill>
                <a:srgbClr val="000000"/>
              </a:solidFill>
              <a:miter lim="800000"/>
              <a:headEnd/>
              <a:tailEnd/>
            </a:ln>
          </p:spPr>
          <p:txBody>
            <a:bodyPr wrap="none" lIns="90000" tIns="47160" rIns="90000" bIns="47160" anchor="ctr"/>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pPr eaLnBrk="1" hangingPunct="1">
                <a:spcBef>
                  <a:spcPct val="0"/>
                </a:spcBef>
                <a:buClr>
                  <a:srgbClr val="000000"/>
                </a:buClr>
                <a:buSzPct val="60000"/>
                <a:buFont typeface="Wingdings" panose="05000000000000000000" pitchFamily="2" charset="2"/>
                <a:buNone/>
              </a:pPr>
              <a:r>
                <a:rPr lang="en-US" altLang="en-US" sz="2400" b="1" dirty="0">
                  <a:latin typeface="Times New Roman" panose="02020603050405020304" pitchFamily="18" charset="0"/>
                </a:rPr>
                <a:t>       Agent</a:t>
              </a:r>
            </a:p>
          </p:txBody>
        </p:sp>
        <p:grpSp>
          <p:nvGrpSpPr>
            <p:cNvPr id="27" name="Group 26"/>
            <p:cNvGrpSpPr>
              <a:grpSpLocks/>
            </p:cNvGrpSpPr>
            <p:nvPr/>
          </p:nvGrpSpPr>
          <p:grpSpPr bwMode="auto">
            <a:xfrm>
              <a:off x="816" y="1457"/>
              <a:ext cx="2263" cy="688"/>
              <a:chOff x="816" y="1457"/>
              <a:chExt cx="2263" cy="688"/>
            </a:xfrm>
          </p:grpSpPr>
          <p:sp>
            <p:nvSpPr>
              <p:cNvPr id="33" name="Line 8"/>
              <p:cNvSpPr>
                <a:spLocks noChangeShapeType="1"/>
              </p:cNvSpPr>
              <p:nvPr/>
            </p:nvSpPr>
            <p:spPr bwMode="auto">
              <a:xfrm flipV="1">
                <a:off x="1388" y="1457"/>
                <a:ext cx="666" cy="688"/>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endParaRPr lang="en-US" dirty="0"/>
              </a:p>
            </p:txBody>
          </p:sp>
          <p:sp>
            <p:nvSpPr>
              <p:cNvPr id="34" name="Line 9"/>
              <p:cNvSpPr>
                <a:spLocks noChangeShapeType="1"/>
              </p:cNvSpPr>
              <p:nvPr/>
            </p:nvSpPr>
            <p:spPr bwMode="auto">
              <a:xfrm flipV="1">
                <a:off x="1103" y="1457"/>
                <a:ext cx="666" cy="688"/>
              </a:xfrm>
              <a:prstGeom prst="line">
                <a:avLst/>
              </a:prstGeom>
              <a:noFill/>
              <a:ln w="28440">
                <a:solidFill>
                  <a:srgbClr val="000000"/>
                </a:solidFill>
                <a:prstDash val="sysDot"/>
                <a:miter lim="800000"/>
                <a:headEnd/>
                <a:tailEnd type="triangle" w="med" len="med"/>
              </a:ln>
              <a:extLst>
                <a:ext uri="{909E8E84-426E-40DD-AFC4-6F175D3DCCD1}">
                  <a14:hiddenFill xmlns:a14="http://schemas.microsoft.com/office/drawing/2010/main">
                    <a:noFill/>
                  </a14:hiddenFill>
                </a:ext>
              </a:extLst>
            </p:spPr>
            <p:txBody>
              <a:bodyPr/>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endParaRPr lang="en-US" dirty="0"/>
              </a:p>
            </p:txBody>
          </p:sp>
          <p:sp>
            <p:nvSpPr>
              <p:cNvPr id="35" name="Text Box 10"/>
              <p:cNvSpPr txBox="1">
                <a:spLocks noChangeArrowheads="1"/>
              </p:cNvSpPr>
              <p:nvPr/>
            </p:nvSpPr>
            <p:spPr bwMode="auto">
              <a:xfrm>
                <a:off x="816" y="1588"/>
                <a:ext cx="766"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7160" rIns="90000" bIns="47160"/>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pPr eaLnBrk="1" hangingPunct="1">
                  <a:spcBef>
                    <a:spcPct val="0"/>
                  </a:spcBef>
                  <a:buClr>
                    <a:srgbClr val="000000"/>
                  </a:buClr>
                  <a:buSzPct val="60000"/>
                  <a:buFont typeface="Wingdings" panose="05000000000000000000" pitchFamily="2" charset="2"/>
                  <a:buNone/>
                </a:pPr>
                <a:r>
                  <a:rPr lang="en-US" altLang="en-US" sz="2400" b="1" dirty="0">
                    <a:solidFill>
                      <a:schemeClr val="tx1"/>
                    </a:solidFill>
                  </a:rPr>
                  <a:t>state</a:t>
                </a:r>
                <a:endParaRPr lang="en-US" altLang="en-US" sz="2400" b="1" dirty="0">
                  <a:latin typeface="Times New Roman" panose="02020603050405020304" pitchFamily="18" charset="0"/>
                </a:endParaRPr>
              </a:p>
            </p:txBody>
          </p:sp>
          <p:sp>
            <p:nvSpPr>
              <p:cNvPr id="36" name="Text Box 11"/>
              <p:cNvSpPr txBox="1">
                <a:spLocks noChangeArrowheads="1"/>
              </p:cNvSpPr>
              <p:nvPr/>
            </p:nvSpPr>
            <p:spPr bwMode="auto">
              <a:xfrm>
                <a:off x="1849" y="1635"/>
                <a:ext cx="1230"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7160" rIns="90000" bIns="47160"/>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pPr algn="ctr" eaLnBrk="1" hangingPunct="1">
                  <a:spcBef>
                    <a:spcPct val="0"/>
                  </a:spcBef>
                  <a:buClr>
                    <a:srgbClr val="000000"/>
                  </a:buClr>
                  <a:buSzPct val="60000"/>
                  <a:buFont typeface="Wingdings" panose="05000000000000000000" pitchFamily="2" charset="2"/>
                  <a:buNone/>
                </a:pPr>
                <a:r>
                  <a:rPr lang="en-US" altLang="en-US" sz="2400" b="1" dirty="0">
                    <a:solidFill>
                      <a:schemeClr val="tx1"/>
                    </a:solidFill>
                  </a:rPr>
                  <a:t>Reward</a:t>
                </a:r>
                <a:endParaRPr lang="en-US" altLang="en-US" sz="2400" b="1" dirty="0">
                  <a:latin typeface="Times New Roman" panose="02020603050405020304" pitchFamily="18" charset="0"/>
                </a:endParaRPr>
              </a:p>
            </p:txBody>
          </p:sp>
        </p:grpSp>
        <p:grpSp>
          <p:nvGrpSpPr>
            <p:cNvPr id="28" name="Group 27"/>
            <p:cNvGrpSpPr>
              <a:grpSpLocks/>
            </p:cNvGrpSpPr>
            <p:nvPr/>
          </p:nvGrpSpPr>
          <p:grpSpPr bwMode="auto">
            <a:xfrm>
              <a:off x="4251" y="1464"/>
              <a:ext cx="1259" cy="677"/>
              <a:chOff x="4251" y="1464"/>
              <a:chExt cx="1259" cy="677"/>
            </a:xfrm>
          </p:grpSpPr>
          <p:sp>
            <p:nvSpPr>
              <p:cNvPr id="31" name="Line 13"/>
              <p:cNvSpPr>
                <a:spLocks noChangeShapeType="1"/>
              </p:cNvSpPr>
              <p:nvPr/>
            </p:nvSpPr>
            <p:spPr bwMode="auto">
              <a:xfrm>
                <a:off x="4251" y="1464"/>
                <a:ext cx="661" cy="677"/>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endParaRPr lang="en-US" dirty="0"/>
              </a:p>
            </p:txBody>
          </p:sp>
          <p:sp>
            <p:nvSpPr>
              <p:cNvPr id="32" name="Text Box 14"/>
              <p:cNvSpPr txBox="1">
                <a:spLocks noChangeArrowheads="1"/>
              </p:cNvSpPr>
              <p:nvPr/>
            </p:nvSpPr>
            <p:spPr bwMode="auto">
              <a:xfrm>
                <a:off x="4612" y="1618"/>
                <a:ext cx="898"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7160" rIns="90000" bIns="47160"/>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pPr algn="ctr" eaLnBrk="1" hangingPunct="1">
                  <a:spcBef>
                    <a:spcPct val="0"/>
                  </a:spcBef>
                  <a:buClr>
                    <a:srgbClr val="000000"/>
                  </a:buClr>
                  <a:buSzPct val="60000"/>
                  <a:buFont typeface="Wingdings" panose="05000000000000000000" pitchFamily="2" charset="2"/>
                  <a:buNone/>
                </a:pPr>
                <a:r>
                  <a:rPr lang="en-US" altLang="en-US" sz="2400" b="1" dirty="0">
                    <a:solidFill>
                      <a:schemeClr val="tx1"/>
                    </a:solidFill>
                    <a:latin typeface="Times New Roman" panose="02020603050405020304" pitchFamily="18" charset="0"/>
                  </a:rPr>
                  <a:t>Action</a:t>
                </a:r>
              </a:p>
            </p:txBody>
          </p:sp>
        </p:grpSp>
        <p:sp>
          <p:nvSpPr>
            <p:cNvPr id="29" name="Text Box 15"/>
            <p:cNvSpPr txBox="1">
              <a:spLocks noChangeArrowheads="1"/>
            </p:cNvSpPr>
            <p:nvPr/>
          </p:nvSpPr>
          <p:spPr bwMode="auto">
            <a:xfrm>
              <a:off x="3949" y="1124"/>
              <a:ext cx="869"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7160" rIns="90000" bIns="47160"/>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pPr algn="ctr" eaLnBrk="1" hangingPunct="1">
                <a:spcBef>
                  <a:spcPct val="0"/>
                </a:spcBef>
                <a:buClr>
                  <a:srgbClr val="000000"/>
                </a:buClr>
                <a:buSzPct val="60000"/>
                <a:buFont typeface="Wingdings" panose="05000000000000000000" pitchFamily="2" charset="2"/>
                <a:buNone/>
              </a:pPr>
              <a:r>
                <a:rPr lang="en-US" altLang="en-US" sz="2400" b="1" dirty="0">
                  <a:solidFill>
                    <a:schemeClr val="tx1"/>
                  </a:solidFill>
                  <a:latin typeface="Times New Roman" panose="02020603050405020304" pitchFamily="18" charset="0"/>
                </a:rPr>
                <a:t>Policy</a:t>
              </a:r>
            </a:p>
          </p:txBody>
        </p:sp>
        <p:sp>
          <p:nvSpPr>
            <p:cNvPr id="30" name="AutoShape 16"/>
            <p:cNvSpPr>
              <a:spLocks noChangeArrowheads="1"/>
            </p:cNvSpPr>
            <p:nvPr/>
          </p:nvSpPr>
          <p:spPr bwMode="auto">
            <a:xfrm>
              <a:off x="2916" y="1550"/>
              <a:ext cx="665" cy="51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83 w 21600"/>
                <a:gd name="T19" fmla="*/ 3170 h 21600"/>
                <a:gd name="T20" fmla="*/ 18417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7714" y="17135"/>
                  </a:moveTo>
                  <a:cubicBezTo>
                    <a:pt x="8675" y="17603"/>
                    <a:pt x="9730" y="17847"/>
                    <a:pt x="10800" y="17847"/>
                  </a:cubicBezTo>
                  <a:cubicBezTo>
                    <a:pt x="14691" y="17847"/>
                    <a:pt x="17847" y="14691"/>
                    <a:pt x="17847" y="10800"/>
                  </a:cubicBezTo>
                  <a:lnTo>
                    <a:pt x="21600" y="10800"/>
                  </a:lnTo>
                  <a:cubicBezTo>
                    <a:pt x="21600" y="16764"/>
                    <a:pt x="16764" y="21600"/>
                    <a:pt x="10800" y="21600"/>
                  </a:cubicBezTo>
                  <a:cubicBezTo>
                    <a:pt x="9161" y="21600"/>
                    <a:pt x="7544" y="21227"/>
                    <a:pt x="6070" y="20509"/>
                  </a:cubicBezTo>
                  <a:lnTo>
                    <a:pt x="4888" y="22936"/>
                  </a:lnTo>
                  <a:lnTo>
                    <a:pt x="2778" y="16818"/>
                  </a:lnTo>
                  <a:lnTo>
                    <a:pt x="8896" y="14708"/>
                  </a:lnTo>
                  <a:lnTo>
                    <a:pt x="7714" y="17135"/>
                  </a:lnTo>
                  <a:close/>
                </a:path>
              </a:pathLst>
            </a:custGeom>
            <a:solidFill>
              <a:srgbClr val="99CC00"/>
            </a:solidFill>
            <a:ln w="25560">
              <a:solidFill>
                <a:srgbClr val="000000"/>
              </a:solidFill>
              <a:miter lim="800000"/>
              <a:headEnd/>
              <a:tailEnd/>
            </a:ln>
          </p:spPr>
          <p:txBody>
            <a:bodyPr wrap="none" anchor="ctr"/>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endParaRPr lang="en-US" dirty="0"/>
            </a:p>
          </p:txBody>
        </p:sp>
      </p:grpSp>
      <p:sp>
        <p:nvSpPr>
          <p:cNvPr id="38" name="Rectangle 37"/>
          <p:cNvSpPr>
            <a:spLocks noChangeArrowheads="1"/>
          </p:cNvSpPr>
          <p:nvPr/>
        </p:nvSpPr>
        <p:spPr bwMode="auto">
          <a:xfrm>
            <a:off x="567353" y="3191427"/>
            <a:ext cx="7391400" cy="762000"/>
          </a:xfrm>
          <a:prstGeom prst="rect">
            <a:avLst/>
          </a:prstGeom>
          <a:solidFill>
            <a:srgbClr val="00B8FF"/>
          </a:solidFill>
          <a:ln w="9360">
            <a:solidFill>
              <a:srgbClr val="000000"/>
            </a:solidFill>
            <a:miter lim="800000"/>
            <a:headEnd/>
            <a:tailEnd/>
          </a:ln>
        </p:spPr>
        <p:txBody>
          <a:bodyPr wrap="none" anchor="ctr"/>
          <a:lstStyle>
            <a:defPPr>
              <a:defRPr lang="en-GB"/>
            </a:defPPr>
            <a:lvl1pPr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1pPr>
            <a:lvl2pPr marL="415925" indent="-20637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2pPr>
            <a:lvl3pPr marL="631825" indent="-201613"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3pPr>
            <a:lvl4pPr marL="847725" indent="-212725"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4pPr>
            <a:lvl5pPr marL="1063625" indent="-203200" algn="l" defTabSz="457200" rtl="0" eaLnBrk="0" fontAlgn="base" hangingPunct="0">
              <a:spcBef>
                <a:spcPct val="0"/>
              </a:spcBef>
              <a:spcAft>
                <a:spcPct val="0"/>
              </a:spcAft>
              <a:defRPr sz="3000" kern="1200">
                <a:solidFill>
                  <a:schemeClr val="bg1"/>
                </a:solidFill>
                <a:latin typeface="Times New Roman" panose="02020603050405020304" pitchFamily="18" charset="0"/>
                <a:ea typeface="+mn-ea"/>
                <a:cs typeface="+mn-cs"/>
              </a:defRPr>
            </a:lvl5pPr>
            <a:lvl6pPr marL="2286000" algn="l" defTabSz="914400" rtl="0" eaLnBrk="1" latinLnBrk="0" hangingPunct="1">
              <a:defRPr sz="3000" kern="1200">
                <a:solidFill>
                  <a:schemeClr val="bg1"/>
                </a:solidFill>
                <a:latin typeface="Times New Roman" panose="02020603050405020304" pitchFamily="18" charset="0"/>
                <a:ea typeface="+mn-ea"/>
                <a:cs typeface="+mn-cs"/>
              </a:defRPr>
            </a:lvl6pPr>
            <a:lvl7pPr marL="2743200" algn="l" defTabSz="914400" rtl="0" eaLnBrk="1" latinLnBrk="0" hangingPunct="1">
              <a:defRPr sz="3000" kern="1200">
                <a:solidFill>
                  <a:schemeClr val="bg1"/>
                </a:solidFill>
                <a:latin typeface="Times New Roman" panose="02020603050405020304" pitchFamily="18" charset="0"/>
                <a:ea typeface="+mn-ea"/>
                <a:cs typeface="+mn-cs"/>
              </a:defRPr>
            </a:lvl7pPr>
            <a:lvl8pPr marL="3200400" algn="l" defTabSz="914400" rtl="0" eaLnBrk="1" latinLnBrk="0" hangingPunct="1">
              <a:defRPr sz="3000" kern="1200">
                <a:solidFill>
                  <a:schemeClr val="bg1"/>
                </a:solidFill>
                <a:latin typeface="Times New Roman" panose="02020603050405020304" pitchFamily="18" charset="0"/>
                <a:ea typeface="+mn-ea"/>
                <a:cs typeface="+mn-cs"/>
              </a:defRPr>
            </a:lvl8pPr>
            <a:lvl9pPr marL="3657600" algn="l" defTabSz="914400" rtl="0" eaLnBrk="1" latinLnBrk="0" hangingPunct="1">
              <a:defRPr sz="3000" kern="1200">
                <a:solidFill>
                  <a:schemeClr val="bg1"/>
                </a:solidFill>
                <a:latin typeface="Times New Roman" panose="02020603050405020304" pitchFamily="18" charset="0"/>
                <a:ea typeface="+mn-ea"/>
                <a:cs typeface="+mn-cs"/>
              </a:defRPr>
            </a:lvl9pPr>
          </a:lstStyle>
          <a:p>
            <a:pPr>
              <a:spcBef>
                <a:spcPts val="725"/>
              </a:spcBef>
              <a:buClr>
                <a:srgbClr val="3B812F"/>
              </a:buClr>
              <a:buSzPct val="60000"/>
              <a:buFont typeface="Wingdings" panose="05000000000000000000" pitchFamily="2" charset="2"/>
              <a:buNone/>
            </a:pPr>
            <a:endParaRPr lang="en-US" altLang="en-US" sz="3000" dirty="0">
              <a:solidFill>
                <a:schemeClr val="bg1"/>
              </a:solidFill>
              <a:latin typeface="Times New Roman" panose="02020603050405020304" pitchFamily="18" charset="0"/>
            </a:endParaRPr>
          </a:p>
        </p:txBody>
      </p:sp>
      <p:sp>
        <p:nvSpPr>
          <p:cNvPr id="39" name="Rectangle 38"/>
          <p:cNvSpPr/>
          <p:nvPr/>
        </p:nvSpPr>
        <p:spPr>
          <a:xfrm>
            <a:off x="3226774" y="3210993"/>
            <a:ext cx="2397125" cy="741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000000"/>
              </a:buClr>
              <a:buSzPct val="60000"/>
            </a:pPr>
            <a:r>
              <a:rPr lang="en-US" altLang="en-US" sz="2800" b="1" dirty="0">
                <a:solidFill>
                  <a:schemeClr val="tx1"/>
                </a:solidFill>
                <a:latin typeface="Times New Roman" panose="02020603050405020304" pitchFamily="18" charset="0"/>
              </a:rPr>
              <a:t>Environment </a:t>
            </a:r>
          </a:p>
        </p:txBody>
      </p:sp>
      <p:sp>
        <p:nvSpPr>
          <p:cNvPr id="41" name="Rectangle 40"/>
          <p:cNvSpPr/>
          <p:nvPr/>
        </p:nvSpPr>
        <p:spPr>
          <a:xfrm>
            <a:off x="152400" y="4065453"/>
            <a:ext cx="9144000" cy="2315634"/>
          </a:xfrm>
          <a:prstGeom prst="rect">
            <a:avLst/>
          </a:prstGeom>
        </p:spPr>
        <p:txBody>
          <a:bodyPr wrap="square">
            <a:spAutoFit/>
          </a:bodyPr>
          <a:lstStyle/>
          <a:p>
            <a:pPr lvl="1">
              <a:lnSpc>
                <a:spcPct val="86000"/>
              </a:lnSpc>
              <a:buClr>
                <a:srgbClr val="FF6600"/>
              </a:buClr>
            </a:pPr>
            <a:r>
              <a:rPr lang="en-US" altLang="en-US" sz="2800" b="1" dirty="0">
                <a:latin typeface="Times New Roman" panose="02020603050405020304" pitchFamily="18" charset="0"/>
              </a:rPr>
              <a:t>Agent</a:t>
            </a:r>
            <a:r>
              <a:rPr lang="en-US" altLang="en-US" sz="2800" dirty="0">
                <a:latin typeface="Times New Roman" panose="02020603050405020304" pitchFamily="18" charset="0"/>
              </a:rPr>
              <a:t>: Intelligent programs </a:t>
            </a:r>
          </a:p>
          <a:p>
            <a:pPr lvl="1">
              <a:lnSpc>
                <a:spcPct val="86000"/>
              </a:lnSpc>
              <a:buClr>
                <a:srgbClr val="FF6600"/>
              </a:buClr>
            </a:pPr>
            <a:r>
              <a:rPr lang="en-US" altLang="en-US" sz="2800" b="1" dirty="0">
                <a:latin typeface="Times New Roman" panose="02020603050405020304" pitchFamily="18" charset="0"/>
              </a:rPr>
              <a:t>Environment</a:t>
            </a:r>
            <a:r>
              <a:rPr lang="en-US" altLang="en-US" sz="2800" dirty="0">
                <a:latin typeface="Times New Roman" panose="02020603050405020304" pitchFamily="18" charset="0"/>
              </a:rPr>
              <a:t>: External condition</a:t>
            </a:r>
          </a:p>
          <a:p>
            <a:pPr lvl="1">
              <a:lnSpc>
                <a:spcPct val="86000"/>
              </a:lnSpc>
              <a:buClr>
                <a:srgbClr val="FF6600"/>
              </a:buClr>
            </a:pPr>
            <a:r>
              <a:rPr lang="en-US" altLang="en-US" sz="2800" b="1" dirty="0">
                <a:latin typeface="Times New Roman" panose="02020603050405020304" pitchFamily="18" charset="0"/>
              </a:rPr>
              <a:t>Policy</a:t>
            </a:r>
            <a:r>
              <a:rPr lang="en-US" altLang="en-US" sz="2800" dirty="0">
                <a:latin typeface="Times New Roman" panose="02020603050405020304" pitchFamily="18" charset="0"/>
              </a:rPr>
              <a:t>:</a:t>
            </a:r>
          </a:p>
          <a:p>
            <a:pPr marL="1371600" lvl="2" indent="-457200">
              <a:lnSpc>
                <a:spcPct val="86000"/>
              </a:lnSpc>
              <a:buSzPct val="60000"/>
              <a:buFont typeface="Arial" panose="020B0604020202020204" pitchFamily="34" charset="0"/>
              <a:buChar char="•"/>
            </a:pPr>
            <a:r>
              <a:rPr lang="en-US" altLang="en-US" sz="2800" dirty="0">
                <a:latin typeface="Times New Roman" panose="02020603050405020304" pitchFamily="18" charset="0"/>
              </a:rPr>
              <a:t>Defines the agent’s behavior at a given time</a:t>
            </a:r>
          </a:p>
          <a:p>
            <a:pPr marL="1371600" lvl="2" indent="-457200">
              <a:lnSpc>
                <a:spcPct val="86000"/>
              </a:lnSpc>
              <a:buSzPct val="60000"/>
              <a:buFont typeface="Arial" panose="020B0604020202020204" pitchFamily="34" charset="0"/>
              <a:buChar char="•"/>
            </a:pPr>
            <a:r>
              <a:rPr lang="en-US" altLang="en-US" sz="2800" dirty="0">
                <a:latin typeface="Times New Roman" panose="02020603050405020304" pitchFamily="18" charset="0"/>
              </a:rPr>
              <a:t>A mapping from states to actions</a:t>
            </a:r>
          </a:p>
          <a:p>
            <a:pPr marL="1371600" lvl="2" indent="-457200">
              <a:lnSpc>
                <a:spcPct val="86000"/>
              </a:lnSpc>
              <a:buSzPct val="60000"/>
              <a:buFont typeface="Arial" panose="020B0604020202020204" pitchFamily="34" charset="0"/>
              <a:buChar char="•"/>
            </a:pPr>
            <a:r>
              <a:rPr lang="en-US" altLang="en-US" sz="2800" dirty="0">
                <a:latin typeface="Times New Roman" panose="02020603050405020304" pitchFamily="18" charset="0"/>
              </a:rPr>
              <a:t>Lookup tables or simple function</a:t>
            </a:r>
          </a:p>
        </p:txBody>
      </p:sp>
    </p:spTree>
    <p:extLst>
      <p:ext uri="{BB962C8B-B14F-4D97-AF65-F5344CB8AC3E}">
        <p14:creationId xmlns:p14="http://schemas.microsoft.com/office/powerpoint/2010/main" val="160364620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81000"/>
            <a:ext cx="9144000" cy="5509200"/>
          </a:xfrm>
          <a:prstGeom prst="rect">
            <a:avLst/>
          </a:prstGeom>
        </p:spPr>
        <p:txBody>
          <a:bodyPr wrap="square">
            <a:spAutoFit/>
          </a:bodyPr>
          <a:lstStyle/>
          <a:p>
            <a:r>
              <a:rPr lang="en-US" sz="3200" dirty="0">
                <a:solidFill>
                  <a:srgbClr val="FF0000"/>
                </a:solidFill>
              </a:rPr>
              <a:t>Reinforcement Learning:</a:t>
            </a:r>
          </a:p>
          <a:p>
            <a:br>
              <a:rPr lang="en-US" sz="3200" dirty="0"/>
            </a:br>
            <a:r>
              <a:rPr lang="en-US" sz="3200" dirty="0"/>
              <a:t>A system interacts with a dynamic environment in which it must perform a certain goal (such as driving a vehicle or playing a game against an opponent). </a:t>
            </a:r>
          </a:p>
          <a:p>
            <a:endParaRPr lang="en-US" sz="3200" dirty="0"/>
          </a:p>
          <a:p>
            <a:r>
              <a:rPr lang="en-US" sz="3200" dirty="0"/>
              <a:t>The system is provided feedback in terms of rewards and punishments as it navigates its problem space.</a:t>
            </a:r>
          </a:p>
          <a:p>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12"/>
          <p:cNvSpPr>
            <a:spLocks noGrp="1"/>
          </p:cNvSpPr>
          <p:nvPr>
            <p:ph type="ftr" sz="quarter" idx="10"/>
          </p:nvPr>
        </p:nvSpPr>
        <p:spPr/>
        <p:txBody>
          <a:bodyPr/>
          <a:lstStyle/>
          <a:p>
            <a:r>
              <a:rPr lang="en-US" altLang="en-US" dirty="0"/>
              <a:t>Reinforcement Learning</a:t>
            </a:r>
            <a:endParaRPr lang="en-US" altLang="en-US" sz="1400" dirty="0"/>
          </a:p>
        </p:txBody>
      </p:sp>
      <p:sp>
        <p:nvSpPr>
          <p:cNvPr id="14" name="Slide Number Placeholder 13"/>
          <p:cNvSpPr>
            <a:spLocks noGrp="1"/>
          </p:cNvSpPr>
          <p:nvPr>
            <p:ph type="sldNum" sz="quarter" idx="11"/>
          </p:nvPr>
        </p:nvSpPr>
        <p:spPr/>
        <p:txBody>
          <a:bodyPr/>
          <a:lstStyle/>
          <a:p>
            <a:fld id="{D6C29D5F-CA13-446D-A7D1-48C07DF41FEB}" type="slidenum">
              <a:rPr lang="en-US" altLang="en-US"/>
              <a:pPr/>
              <a:t>60</a:t>
            </a:fld>
            <a:endParaRPr lang="en-US" altLang="en-US" dirty="0"/>
          </a:p>
        </p:txBody>
      </p:sp>
      <p:sp>
        <p:nvSpPr>
          <p:cNvPr id="82946" name="Rectangle 2"/>
          <p:cNvSpPr>
            <a:spLocks noGrp="1" noChangeArrowheads="1"/>
          </p:cNvSpPr>
          <p:nvPr>
            <p:ph type="title"/>
          </p:nvPr>
        </p:nvSpPr>
        <p:spPr>
          <a:xfrm>
            <a:off x="-869438" y="38894"/>
            <a:ext cx="8229600" cy="1143000"/>
          </a:xfrm>
        </p:spPr>
        <p:txBody>
          <a:bodyPr/>
          <a:lstStyle/>
          <a:p>
            <a:r>
              <a:rPr lang="en-US" dirty="0"/>
              <a:t>Elements of Reinforcement Learning</a:t>
            </a:r>
            <a:endParaRPr lang="en-US" altLang="en-US" dirty="0">
              <a:latin typeface="Times New Roman" panose="02020603050405020304" pitchFamily="18" charset="0"/>
              <a:cs typeface="Times New Roman" panose="02020603050405020304" pitchFamily="18" charset="0"/>
            </a:endParaRPr>
          </a:p>
        </p:txBody>
      </p:sp>
      <p:sp>
        <p:nvSpPr>
          <p:cNvPr id="82947" name="Rectangle 3"/>
          <p:cNvSpPr>
            <a:spLocks noGrp="1" noChangeArrowheads="1"/>
          </p:cNvSpPr>
          <p:nvPr>
            <p:ph type="body" idx="1"/>
          </p:nvPr>
        </p:nvSpPr>
        <p:spPr>
          <a:xfrm>
            <a:off x="533400" y="1676400"/>
            <a:ext cx="7772400" cy="1905000"/>
          </a:xfrm>
        </p:spPr>
        <p:txBody>
          <a:bodyPr/>
          <a:lstStyle/>
          <a:p>
            <a:r>
              <a:rPr lang="en-US" altLang="en-US" sz="4400" b="1" dirty="0">
                <a:solidFill>
                  <a:schemeClr val="accent2"/>
                </a:solidFill>
                <a:latin typeface="Times New Roman" panose="02020603050405020304" pitchFamily="18" charset="0"/>
                <a:cs typeface="Times New Roman" panose="02020603050405020304" pitchFamily="18" charset="0"/>
              </a:rPr>
              <a:t>Policy</a:t>
            </a:r>
            <a:r>
              <a:rPr lang="en-US" altLang="en-US" sz="4400" dirty="0">
                <a:latin typeface="Times New Roman" panose="02020603050405020304" pitchFamily="18" charset="0"/>
                <a:cs typeface="Times New Roman" panose="02020603050405020304" pitchFamily="18" charset="0"/>
              </a:rPr>
              <a:t>: what to do</a:t>
            </a:r>
          </a:p>
          <a:p>
            <a:r>
              <a:rPr lang="en-US" altLang="en-US" sz="4400" b="1" dirty="0">
                <a:solidFill>
                  <a:schemeClr val="accent2"/>
                </a:solidFill>
                <a:latin typeface="Times New Roman" panose="02020603050405020304" pitchFamily="18" charset="0"/>
                <a:cs typeface="Times New Roman" panose="02020603050405020304" pitchFamily="18" charset="0"/>
              </a:rPr>
              <a:t>Reward</a:t>
            </a:r>
            <a:r>
              <a:rPr lang="en-US" altLang="en-US" sz="4400" dirty="0">
                <a:latin typeface="Times New Roman" panose="02020603050405020304" pitchFamily="18" charset="0"/>
                <a:cs typeface="Times New Roman" panose="02020603050405020304" pitchFamily="18" charset="0"/>
              </a:rPr>
              <a:t>: what is good</a:t>
            </a:r>
          </a:p>
          <a:p>
            <a:r>
              <a:rPr lang="en-US" altLang="en-US" sz="4400" b="1" dirty="0">
                <a:solidFill>
                  <a:schemeClr val="accent2"/>
                </a:solidFill>
                <a:latin typeface="Times New Roman" panose="02020603050405020304" pitchFamily="18" charset="0"/>
                <a:cs typeface="Times New Roman" panose="02020603050405020304" pitchFamily="18" charset="0"/>
              </a:rPr>
              <a:t>Value</a:t>
            </a:r>
            <a:r>
              <a:rPr lang="en-US" altLang="en-US" sz="4400" dirty="0">
                <a:latin typeface="Times New Roman" panose="02020603050405020304" pitchFamily="18" charset="0"/>
                <a:cs typeface="Times New Roman" panose="02020603050405020304" pitchFamily="18" charset="0"/>
              </a:rPr>
              <a:t>: what is good because it </a:t>
            </a:r>
            <a:r>
              <a:rPr lang="en-US" altLang="en-US" sz="4400" i="1" dirty="0">
                <a:solidFill>
                  <a:schemeClr val="accent2"/>
                </a:solidFill>
                <a:latin typeface="Times New Roman" panose="02020603050405020304" pitchFamily="18" charset="0"/>
                <a:cs typeface="Times New Roman" panose="02020603050405020304" pitchFamily="18" charset="0"/>
              </a:rPr>
              <a:t>predicts</a:t>
            </a:r>
            <a:r>
              <a:rPr lang="en-US" altLang="en-US" sz="4400" dirty="0">
                <a:latin typeface="Times New Roman" panose="02020603050405020304" pitchFamily="18" charset="0"/>
                <a:cs typeface="Times New Roman" panose="02020603050405020304" pitchFamily="18" charset="0"/>
              </a:rPr>
              <a:t> reward</a:t>
            </a:r>
          </a:p>
          <a:p>
            <a:r>
              <a:rPr lang="en-US" altLang="en-US" sz="4400" b="1" dirty="0">
                <a:solidFill>
                  <a:schemeClr val="accent2"/>
                </a:solidFill>
                <a:latin typeface="Times New Roman" panose="02020603050405020304" pitchFamily="18" charset="0"/>
                <a:cs typeface="Times New Roman" panose="02020603050405020304" pitchFamily="18" charset="0"/>
              </a:rPr>
              <a:t>Model</a:t>
            </a:r>
            <a:r>
              <a:rPr lang="en-US" altLang="en-US" sz="4400" dirty="0">
                <a:latin typeface="Times New Roman" panose="02020603050405020304" pitchFamily="18" charset="0"/>
                <a:cs typeface="Times New Roman" panose="02020603050405020304" pitchFamily="18" charset="0"/>
              </a:rPr>
              <a:t>: what follows what</a:t>
            </a:r>
          </a:p>
        </p:txBody>
      </p:sp>
    </p:spTree>
    <p:extLst>
      <p:ext uri="{BB962C8B-B14F-4D97-AF65-F5344CB8AC3E}">
        <p14:creationId xmlns:p14="http://schemas.microsoft.com/office/powerpoint/2010/main" val="93547012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Footer Placeholder 12"/>
          <p:cNvSpPr>
            <a:spLocks noGrp="1"/>
          </p:cNvSpPr>
          <p:nvPr>
            <p:ph type="ftr" sz="quarter" idx="10"/>
          </p:nvPr>
        </p:nvSpPr>
        <p:spPr/>
        <p:txBody>
          <a:bodyPr/>
          <a:lstStyle/>
          <a:p>
            <a:r>
              <a:rPr lang="en-US" altLang="en-US" dirty="0"/>
              <a:t>Reinforcement Learning</a:t>
            </a:r>
            <a:endParaRPr lang="en-US" altLang="en-US" sz="1400" dirty="0"/>
          </a:p>
        </p:txBody>
      </p:sp>
      <p:sp>
        <p:nvSpPr>
          <p:cNvPr id="14" name="Slide Number Placeholder 13"/>
          <p:cNvSpPr>
            <a:spLocks noGrp="1"/>
          </p:cNvSpPr>
          <p:nvPr>
            <p:ph type="sldNum" sz="quarter" idx="11"/>
          </p:nvPr>
        </p:nvSpPr>
        <p:spPr/>
        <p:txBody>
          <a:bodyPr/>
          <a:lstStyle/>
          <a:p>
            <a:fld id="{D6C29D5F-CA13-446D-A7D1-48C07DF41FEB}" type="slidenum">
              <a:rPr lang="en-US" altLang="en-US"/>
              <a:pPr/>
              <a:t>61</a:t>
            </a:fld>
            <a:endParaRPr lang="en-US" altLang="en-US" dirty="0"/>
          </a:p>
        </p:txBody>
      </p:sp>
      <p:sp>
        <p:nvSpPr>
          <p:cNvPr id="82946" name="Rectangle 2"/>
          <p:cNvSpPr>
            <a:spLocks noGrp="1" noChangeArrowheads="1"/>
          </p:cNvSpPr>
          <p:nvPr>
            <p:ph type="title"/>
          </p:nvPr>
        </p:nvSpPr>
        <p:spPr>
          <a:xfrm>
            <a:off x="-869438" y="38894"/>
            <a:ext cx="8229600" cy="1143000"/>
          </a:xfrm>
        </p:spPr>
        <p:txBody>
          <a:bodyPr/>
          <a:lstStyle/>
          <a:p>
            <a:r>
              <a:rPr lang="en-US" dirty="0"/>
              <a:t>Elements of Reinforcement Learning</a:t>
            </a:r>
            <a:endParaRPr lang="en-US" altLang="en-US" dirty="0">
              <a:latin typeface="Times New Roman" panose="02020603050405020304" pitchFamily="18" charset="0"/>
              <a:cs typeface="Times New Roman" panose="02020603050405020304" pitchFamily="18" charset="0"/>
            </a:endParaRPr>
          </a:p>
        </p:txBody>
      </p:sp>
      <p:sp>
        <p:nvSpPr>
          <p:cNvPr id="82947" name="Rectangle 3"/>
          <p:cNvSpPr>
            <a:spLocks noGrp="1" noChangeArrowheads="1"/>
          </p:cNvSpPr>
          <p:nvPr>
            <p:ph type="body" idx="1"/>
          </p:nvPr>
        </p:nvSpPr>
        <p:spPr>
          <a:xfrm>
            <a:off x="762000" y="3657600"/>
            <a:ext cx="7772400" cy="1905000"/>
          </a:xfrm>
        </p:spPr>
        <p:txBody>
          <a:bodyPr/>
          <a:lstStyle/>
          <a:p>
            <a:r>
              <a:rPr lang="en-US" altLang="en-US" sz="2800" b="1" dirty="0">
                <a:solidFill>
                  <a:schemeClr val="accent2"/>
                </a:solidFill>
                <a:latin typeface="Times New Roman" panose="02020603050405020304" pitchFamily="18" charset="0"/>
                <a:cs typeface="Times New Roman" panose="02020603050405020304" pitchFamily="18" charset="0"/>
              </a:rPr>
              <a:t>Policy</a:t>
            </a:r>
            <a:r>
              <a:rPr lang="en-US" altLang="en-US" sz="2800" dirty="0">
                <a:latin typeface="Times New Roman" panose="02020603050405020304" pitchFamily="18" charset="0"/>
                <a:cs typeface="Times New Roman" panose="02020603050405020304" pitchFamily="18" charset="0"/>
              </a:rPr>
              <a:t>: what to do</a:t>
            </a:r>
          </a:p>
          <a:p>
            <a:r>
              <a:rPr lang="en-US" altLang="en-US" sz="2800" b="1" dirty="0">
                <a:solidFill>
                  <a:schemeClr val="accent2"/>
                </a:solidFill>
                <a:latin typeface="Times New Roman" panose="02020603050405020304" pitchFamily="18" charset="0"/>
                <a:cs typeface="Times New Roman" panose="02020603050405020304" pitchFamily="18" charset="0"/>
              </a:rPr>
              <a:t>Reward</a:t>
            </a:r>
            <a:r>
              <a:rPr lang="en-US" altLang="en-US" sz="2800" dirty="0">
                <a:latin typeface="Times New Roman" panose="02020603050405020304" pitchFamily="18" charset="0"/>
                <a:cs typeface="Times New Roman" panose="02020603050405020304" pitchFamily="18" charset="0"/>
              </a:rPr>
              <a:t>: what is good</a:t>
            </a:r>
          </a:p>
          <a:p>
            <a:r>
              <a:rPr lang="en-US" altLang="en-US" sz="2800" b="1" dirty="0">
                <a:solidFill>
                  <a:schemeClr val="accent2"/>
                </a:solidFill>
                <a:latin typeface="Times New Roman" panose="02020603050405020304" pitchFamily="18" charset="0"/>
                <a:cs typeface="Times New Roman" panose="02020603050405020304" pitchFamily="18" charset="0"/>
              </a:rPr>
              <a:t>Value</a:t>
            </a:r>
            <a:r>
              <a:rPr lang="en-US" altLang="en-US" sz="2800" dirty="0">
                <a:latin typeface="Times New Roman" panose="02020603050405020304" pitchFamily="18" charset="0"/>
                <a:cs typeface="Times New Roman" panose="02020603050405020304" pitchFamily="18" charset="0"/>
              </a:rPr>
              <a:t>: what is good because it </a:t>
            </a:r>
            <a:r>
              <a:rPr lang="en-US" altLang="en-US" sz="2800" i="1" dirty="0">
                <a:solidFill>
                  <a:schemeClr val="accent2"/>
                </a:solidFill>
                <a:latin typeface="Times New Roman" panose="02020603050405020304" pitchFamily="18" charset="0"/>
                <a:cs typeface="Times New Roman" panose="02020603050405020304" pitchFamily="18" charset="0"/>
              </a:rPr>
              <a:t>predicts</a:t>
            </a:r>
            <a:r>
              <a:rPr lang="en-US" altLang="en-US" sz="2800" dirty="0">
                <a:latin typeface="Times New Roman" panose="02020603050405020304" pitchFamily="18" charset="0"/>
                <a:cs typeface="Times New Roman" panose="02020603050405020304" pitchFamily="18" charset="0"/>
              </a:rPr>
              <a:t> reward</a:t>
            </a:r>
          </a:p>
          <a:p>
            <a:r>
              <a:rPr lang="en-US" altLang="en-US" sz="2800" b="1" dirty="0">
                <a:solidFill>
                  <a:schemeClr val="accent2"/>
                </a:solidFill>
                <a:latin typeface="Times New Roman" panose="02020603050405020304" pitchFamily="18" charset="0"/>
                <a:cs typeface="Times New Roman" panose="02020603050405020304" pitchFamily="18" charset="0"/>
              </a:rPr>
              <a:t>Model</a:t>
            </a:r>
            <a:r>
              <a:rPr lang="en-US" altLang="en-US" sz="2800" dirty="0">
                <a:latin typeface="Times New Roman" panose="02020603050405020304" pitchFamily="18" charset="0"/>
                <a:cs typeface="Times New Roman" panose="02020603050405020304" pitchFamily="18" charset="0"/>
              </a:rPr>
              <a:t>: what follows what</a:t>
            </a:r>
          </a:p>
        </p:txBody>
      </p:sp>
      <p:sp>
        <p:nvSpPr>
          <p:cNvPr id="82948" name="Oval 4"/>
          <p:cNvSpPr>
            <a:spLocks noChangeArrowheads="1"/>
          </p:cNvSpPr>
          <p:nvPr/>
        </p:nvSpPr>
        <p:spPr bwMode="auto">
          <a:xfrm>
            <a:off x="3568700" y="1409700"/>
            <a:ext cx="4851400" cy="2578100"/>
          </a:xfrm>
          <a:prstGeom prst="ellipse">
            <a:avLst/>
          </a:prstGeom>
          <a:solidFill>
            <a:srgbClr val="C0FEF9"/>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2949" name="Oval 5"/>
          <p:cNvSpPr>
            <a:spLocks noChangeArrowheads="1"/>
          </p:cNvSpPr>
          <p:nvPr/>
        </p:nvSpPr>
        <p:spPr bwMode="auto">
          <a:xfrm>
            <a:off x="3759200" y="1574800"/>
            <a:ext cx="3213100" cy="1803400"/>
          </a:xfrm>
          <a:prstGeom prst="ellipse">
            <a:avLst/>
          </a:prstGeom>
          <a:solidFill>
            <a:srgbClr val="4FFDEE"/>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2950" name="Oval 6"/>
          <p:cNvSpPr>
            <a:spLocks noChangeArrowheads="1"/>
          </p:cNvSpPr>
          <p:nvPr/>
        </p:nvSpPr>
        <p:spPr bwMode="auto">
          <a:xfrm>
            <a:off x="3962400" y="1676400"/>
            <a:ext cx="2120900" cy="1219200"/>
          </a:xfrm>
          <a:prstGeom prst="ellipse">
            <a:avLst/>
          </a:prstGeom>
          <a:solidFill>
            <a:srgbClr val="03D2C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2951" name="Oval 7"/>
          <p:cNvSpPr>
            <a:spLocks noChangeArrowheads="1"/>
          </p:cNvSpPr>
          <p:nvPr/>
        </p:nvSpPr>
        <p:spPr bwMode="auto">
          <a:xfrm>
            <a:off x="4064000" y="1778000"/>
            <a:ext cx="1485900" cy="749300"/>
          </a:xfrm>
          <a:prstGeom prst="ellipse">
            <a:avLst/>
          </a:prstGeom>
          <a:solidFill>
            <a:srgbClr val="32A897"/>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2952" name="Rectangle 8"/>
          <p:cNvSpPr>
            <a:spLocks noChangeArrowheads="1"/>
          </p:cNvSpPr>
          <p:nvPr/>
        </p:nvSpPr>
        <p:spPr bwMode="auto">
          <a:xfrm>
            <a:off x="4405313" y="1990725"/>
            <a:ext cx="854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1800" b="1" dirty="0">
                <a:solidFill>
                  <a:srgbClr val="000000"/>
                </a:solidFill>
              </a:rPr>
              <a:t>Policy</a:t>
            </a:r>
          </a:p>
        </p:txBody>
      </p:sp>
      <p:sp>
        <p:nvSpPr>
          <p:cNvPr id="82953" name="Rectangle 9"/>
          <p:cNvSpPr>
            <a:spLocks noChangeArrowheads="1"/>
          </p:cNvSpPr>
          <p:nvPr/>
        </p:nvSpPr>
        <p:spPr bwMode="auto">
          <a:xfrm>
            <a:off x="4724400" y="2463800"/>
            <a:ext cx="10064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1800" b="1" dirty="0">
                <a:solidFill>
                  <a:srgbClr val="000000"/>
                </a:solidFill>
              </a:rPr>
              <a:t>Reward</a:t>
            </a:r>
          </a:p>
        </p:txBody>
      </p:sp>
      <p:sp>
        <p:nvSpPr>
          <p:cNvPr id="82954" name="Rectangle 10"/>
          <p:cNvSpPr>
            <a:spLocks noChangeArrowheads="1"/>
          </p:cNvSpPr>
          <p:nvPr/>
        </p:nvSpPr>
        <p:spPr bwMode="auto">
          <a:xfrm>
            <a:off x="5446713" y="2892425"/>
            <a:ext cx="7905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1800" b="1" dirty="0">
                <a:solidFill>
                  <a:srgbClr val="000000"/>
                </a:solidFill>
              </a:rPr>
              <a:t>Value</a:t>
            </a:r>
          </a:p>
        </p:txBody>
      </p:sp>
      <p:sp>
        <p:nvSpPr>
          <p:cNvPr id="82955" name="Rectangle 11"/>
          <p:cNvSpPr>
            <a:spLocks noChangeArrowheads="1"/>
          </p:cNvSpPr>
          <p:nvPr/>
        </p:nvSpPr>
        <p:spPr bwMode="auto">
          <a:xfrm>
            <a:off x="6223000" y="3186113"/>
            <a:ext cx="11207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1800" b="1" dirty="0">
                <a:solidFill>
                  <a:srgbClr val="000000"/>
                </a:solidFill>
              </a:rPr>
              <a:t>Model of</a:t>
            </a:r>
          </a:p>
          <a:p>
            <a:pPr>
              <a:spcBef>
                <a:spcPct val="0"/>
              </a:spcBef>
              <a:buClrTx/>
              <a:buFontTx/>
              <a:buNone/>
            </a:pPr>
            <a:endParaRPr lang="en-US" altLang="en-US" sz="1800" b="1" dirty="0">
              <a:solidFill>
                <a:srgbClr val="000000"/>
              </a:solidFill>
            </a:endParaRPr>
          </a:p>
        </p:txBody>
      </p:sp>
      <p:sp>
        <p:nvSpPr>
          <p:cNvPr id="82956" name="Rectangle 12"/>
          <p:cNvSpPr>
            <a:spLocks noChangeArrowheads="1"/>
          </p:cNvSpPr>
          <p:nvPr/>
        </p:nvSpPr>
        <p:spPr bwMode="auto">
          <a:xfrm>
            <a:off x="5842000" y="3427413"/>
            <a:ext cx="15525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spcBef>
                <a:spcPct val="0"/>
              </a:spcBef>
              <a:buClrTx/>
              <a:buFontTx/>
              <a:buNone/>
            </a:pPr>
            <a:r>
              <a:rPr lang="en-US" altLang="en-US" sz="1800" b="1" dirty="0">
                <a:solidFill>
                  <a:srgbClr val="000000"/>
                </a:solidFill>
              </a:rPr>
              <a:t>environment</a:t>
            </a:r>
          </a:p>
        </p:txBody>
      </p:sp>
    </p:spTree>
    <p:extLst>
      <p:ext uri="{BB962C8B-B14F-4D97-AF65-F5344CB8AC3E}">
        <p14:creationId xmlns:p14="http://schemas.microsoft.com/office/powerpoint/2010/main" val="93547012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229600" cy="1143000"/>
          </a:xfrm>
        </p:spPr>
        <p:txBody>
          <a:bodyPr/>
          <a:lstStyle/>
          <a:p>
            <a:r>
              <a:rPr lang="en-US" dirty="0"/>
              <a:t>Elements of Reinforcement Learning</a:t>
            </a:r>
            <a:br>
              <a:rPr lang="en-US" altLang="en-US" b="1" i="1" dirty="0">
                <a:latin typeface="Times New Roman" panose="02020603050405020304" pitchFamily="18" charset="0"/>
              </a:rPr>
            </a:br>
            <a:endParaRPr lang="en-US" dirty="0"/>
          </a:p>
        </p:txBody>
      </p:sp>
      <p:sp>
        <p:nvSpPr>
          <p:cNvPr id="3" name="Rectangle 2"/>
          <p:cNvSpPr/>
          <p:nvPr/>
        </p:nvSpPr>
        <p:spPr>
          <a:xfrm>
            <a:off x="76200" y="1417638"/>
            <a:ext cx="9067800" cy="6469976"/>
          </a:xfrm>
          <a:prstGeom prst="rect">
            <a:avLst/>
          </a:prstGeom>
        </p:spPr>
        <p:txBody>
          <a:bodyPr wrap="square">
            <a:spAutoFit/>
          </a:bodyPr>
          <a:lstStyle/>
          <a:p>
            <a:pPr eaLnBrk="1" hangingPunct="1">
              <a:lnSpc>
                <a:spcPct val="90000"/>
              </a:lnSpc>
              <a:spcBef>
                <a:spcPts val="725"/>
              </a:spcBef>
              <a:buSzPct val="60000"/>
            </a:pPr>
            <a:r>
              <a:rPr lang="en-US" altLang="en-US" sz="2600" b="1" dirty="0">
                <a:latin typeface="Times New Roman" panose="02020603050405020304" pitchFamily="18" charset="0"/>
              </a:rPr>
              <a:t>Reward function</a:t>
            </a:r>
            <a:r>
              <a:rPr lang="en-US" altLang="en-US" sz="2600" dirty="0">
                <a:latin typeface="Times New Roman" panose="02020603050405020304" pitchFamily="18" charset="0"/>
              </a:rPr>
              <a:t> :</a:t>
            </a:r>
          </a:p>
          <a:p>
            <a:pPr marL="457200" indent="-457200" eaLnBrk="1" hangingPunct="1">
              <a:lnSpc>
                <a:spcPct val="90000"/>
              </a:lnSpc>
              <a:spcBef>
                <a:spcPts val="725"/>
              </a:spcBef>
              <a:buSzPct val="60000"/>
              <a:buFont typeface="Arial" panose="020B0604020202020204" pitchFamily="34" charset="0"/>
              <a:buChar char="•"/>
            </a:pPr>
            <a:r>
              <a:rPr lang="en-US" altLang="en-US" sz="2600" dirty="0">
                <a:latin typeface="Times New Roman" panose="02020603050405020304" pitchFamily="18" charset="0"/>
              </a:rPr>
              <a:t>Defines the goal in an RL problem</a:t>
            </a:r>
          </a:p>
          <a:p>
            <a:pPr marL="457200" indent="-457200" eaLnBrk="1" hangingPunct="1">
              <a:lnSpc>
                <a:spcPct val="90000"/>
              </a:lnSpc>
              <a:spcBef>
                <a:spcPts val="725"/>
              </a:spcBef>
              <a:buSzPct val="60000"/>
              <a:buFont typeface="Arial" panose="020B0604020202020204" pitchFamily="34" charset="0"/>
              <a:buChar char="•"/>
            </a:pPr>
            <a:r>
              <a:rPr lang="en-US" altLang="en-US" sz="2600" dirty="0">
                <a:latin typeface="Times New Roman" panose="02020603050405020304" pitchFamily="18" charset="0"/>
              </a:rPr>
              <a:t>Policy is altered to achieve this goal</a:t>
            </a:r>
          </a:p>
          <a:p>
            <a:pPr eaLnBrk="1" hangingPunct="1">
              <a:lnSpc>
                <a:spcPct val="90000"/>
              </a:lnSpc>
              <a:spcBef>
                <a:spcPts val="725"/>
              </a:spcBef>
              <a:buSzPct val="60000"/>
            </a:pPr>
            <a:r>
              <a:rPr lang="en-US" altLang="en-US" sz="2600" b="1" dirty="0">
                <a:latin typeface="Times New Roman" panose="02020603050405020304" pitchFamily="18" charset="0"/>
              </a:rPr>
              <a:t>Value function</a:t>
            </a:r>
            <a:r>
              <a:rPr lang="en-US" altLang="en-US" sz="2600" dirty="0">
                <a:latin typeface="Times New Roman" panose="02020603050405020304" pitchFamily="18" charset="0"/>
              </a:rPr>
              <a:t>: </a:t>
            </a:r>
          </a:p>
          <a:p>
            <a:pPr marL="457200" indent="-457200" eaLnBrk="1" hangingPunct="1">
              <a:lnSpc>
                <a:spcPct val="90000"/>
              </a:lnSpc>
              <a:spcBef>
                <a:spcPts val="725"/>
              </a:spcBef>
              <a:buSzPct val="60000"/>
              <a:buFont typeface="Arial" panose="020B0604020202020204" pitchFamily="34" charset="0"/>
              <a:buChar char="•"/>
            </a:pPr>
            <a:r>
              <a:rPr lang="en-US" altLang="en-US" sz="2600" dirty="0">
                <a:latin typeface="Times New Roman" panose="02020603050405020304" pitchFamily="18" charset="0"/>
              </a:rPr>
              <a:t>Reward function indicates what is good in an immediate sense while a value function specifies what is good in the long run. </a:t>
            </a:r>
          </a:p>
          <a:p>
            <a:pPr marL="457200" indent="-457200" eaLnBrk="1" hangingPunct="1">
              <a:lnSpc>
                <a:spcPct val="90000"/>
              </a:lnSpc>
              <a:spcBef>
                <a:spcPts val="725"/>
              </a:spcBef>
              <a:buSzPct val="60000"/>
              <a:buFont typeface="Arial" panose="020B0604020202020204" pitchFamily="34" charset="0"/>
              <a:buChar char="•"/>
            </a:pPr>
            <a:r>
              <a:rPr lang="en-US" altLang="en-US" sz="2600" dirty="0">
                <a:latin typeface="Times New Roman" panose="02020603050405020304" pitchFamily="18" charset="0"/>
              </a:rPr>
              <a:t>Value of a state is the total amount of reward an agent can expect to accumulate over the future, starting form that state. </a:t>
            </a:r>
          </a:p>
          <a:p>
            <a:pPr eaLnBrk="1" hangingPunct="1">
              <a:lnSpc>
                <a:spcPct val="90000"/>
              </a:lnSpc>
              <a:spcBef>
                <a:spcPts val="725"/>
              </a:spcBef>
              <a:buSzPct val="60000"/>
            </a:pPr>
            <a:r>
              <a:rPr lang="en-US" altLang="en-US" sz="2600" b="1" dirty="0">
                <a:latin typeface="Times New Roman" panose="02020603050405020304" pitchFamily="18" charset="0"/>
              </a:rPr>
              <a:t>Model of the environment </a:t>
            </a:r>
            <a:r>
              <a:rPr lang="en-US" altLang="en-US" sz="2600" dirty="0">
                <a:latin typeface="Times New Roman" panose="02020603050405020304" pitchFamily="18" charset="0"/>
              </a:rPr>
              <a:t>:</a:t>
            </a:r>
          </a:p>
          <a:p>
            <a:pPr marL="457200" indent="-457200" eaLnBrk="1" hangingPunct="1">
              <a:lnSpc>
                <a:spcPct val="90000"/>
              </a:lnSpc>
              <a:spcBef>
                <a:spcPts val="725"/>
              </a:spcBef>
              <a:buSzPct val="60000"/>
              <a:buFont typeface="Arial" panose="020B0604020202020204" pitchFamily="34" charset="0"/>
              <a:buChar char="•"/>
            </a:pPr>
            <a:r>
              <a:rPr lang="en-US" altLang="en-US" sz="2600" dirty="0">
                <a:latin typeface="Times New Roman" panose="02020603050405020304" pitchFamily="18" charset="0"/>
              </a:rPr>
              <a:t>Predict mimic behavior of environment</a:t>
            </a:r>
          </a:p>
          <a:p>
            <a:pPr marL="457200" indent="-457200" eaLnBrk="1" hangingPunct="1">
              <a:lnSpc>
                <a:spcPct val="90000"/>
              </a:lnSpc>
              <a:spcBef>
                <a:spcPts val="725"/>
              </a:spcBef>
              <a:buSzPct val="60000"/>
              <a:buFont typeface="Arial" panose="020B0604020202020204" pitchFamily="34" charset="0"/>
              <a:buChar char="•"/>
            </a:pPr>
            <a:r>
              <a:rPr lang="en-US" altLang="en-US" sz="2600" dirty="0">
                <a:latin typeface="Times New Roman" panose="02020603050405020304" pitchFamily="18" charset="0"/>
              </a:rPr>
              <a:t>Used for planning &amp; if Know current state and action then predict the resultant next state and next reward. </a:t>
            </a:r>
          </a:p>
          <a:p>
            <a:pPr>
              <a:spcBef>
                <a:spcPts val="725"/>
              </a:spcBef>
              <a:buClr>
                <a:srgbClr val="3B812F"/>
              </a:buClr>
              <a:buSzPct val="60000"/>
              <a:buFont typeface="Wingdings" panose="05000000000000000000" pitchFamily="2" charset="2"/>
              <a:buNone/>
            </a:pPr>
            <a:r>
              <a:rPr lang="en-US" altLang="en-US" sz="2600" dirty="0">
                <a:latin typeface="Times New Roman" panose="02020603050405020304" pitchFamily="18" charset="0"/>
              </a:rPr>
              <a:t> </a:t>
            </a:r>
          </a:p>
          <a:p>
            <a:pPr lvl="1" eaLnBrk="1" hangingPunct="1">
              <a:lnSpc>
                <a:spcPct val="90000"/>
              </a:lnSpc>
              <a:spcBef>
                <a:spcPts val="625"/>
              </a:spcBef>
              <a:buFont typeface="Wingdings" panose="05000000000000000000" pitchFamily="2" charset="2"/>
              <a:buNone/>
            </a:pPr>
            <a:endParaRPr lang="en-US" altLang="en-US" sz="2600" dirty="0">
              <a:latin typeface="Times New Roman" panose="02020603050405020304" pitchFamily="18" charset="0"/>
            </a:endParaRPr>
          </a:p>
          <a:p>
            <a:pPr eaLnBrk="1" hangingPunct="1">
              <a:lnSpc>
                <a:spcPct val="90000"/>
              </a:lnSpc>
              <a:spcBef>
                <a:spcPts val="625"/>
              </a:spcBef>
              <a:buSzPct val="60000"/>
              <a:buFont typeface="Wingdings" panose="05000000000000000000" pitchFamily="2" charset="2"/>
              <a:buNone/>
            </a:pPr>
            <a:endParaRPr lang="en-US" altLang="en-US" sz="2600" dirty="0">
              <a:latin typeface="Times New Roman" panose="02020603050405020304" pitchFamily="18" charset="0"/>
            </a:endParaRPr>
          </a:p>
        </p:txBody>
      </p:sp>
    </p:spTree>
    <p:extLst>
      <p:ext uri="{BB962C8B-B14F-4D97-AF65-F5344CB8AC3E}">
        <p14:creationId xmlns:p14="http://schemas.microsoft.com/office/powerpoint/2010/main" val="2034051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Complications</a:t>
            </a:r>
          </a:p>
        </p:txBody>
      </p:sp>
      <p:sp>
        <p:nvSpPr>
          <p:cNvPr id="20482" name="Text Box 4"/>
          <p:cNvSpPr txBox="1">
            <a:spLocks noChangeArrowheads="1"/>
          </p:cNvSpPr>
          <p:nvPr/>
        </p:nvSpPr>
        <p:spPr bwMode="auto">
          <a:xfrm>
            <a:off x="1" y="1730375"/>
            <a:ext cx="91440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Tx/>
              <a:buChar char="•"/>
            </a:pPr>
            <a:r>
              <a:rPr lang="en-US" altLang="en-US" sz="2800" dirty="0">
                <a:latin typeface="Times New Roman" panose="02020603050405020304" pitchFamily="18" charset="0"/>
                <a:cs typeface="Times New Roman" panose="02020603050405020304" pitchFamily="18" charset="0"/>
              </a:rPr>
              <a:t> The outcome of your actions may be uncertain</a:t>
            </a:r>
          </a:p>
          <a:p>
            <a:pPr eaLnBrk="1" hangingPunct="1">
              <a:buFontTx/>
              <a:buChar char="•"/>
            </a:pPr>
            <a:r>
              <a:rPr lang="en-US" altLang="en-US" sz="2800" dirty="0">
                <a:latin typeface="Times New Roman" panose="02020603050405020304" pitchFamily="18" charset="0"/>
                <a:cs typeface="Times New Roman" panose="02020603050405020304" pitchFamily="18" charset="0"/>
              </a:rPr>
              <a:t> You may not be able to perfectly sense the state of the world</a:t>
            </a:r>
          </a:p>
          <a:p>
            <a:pPr eaLnBrk="1" hangingPunct="1">
              <a:buFontTx/>
              <a:buChar char="•"/>
            </a:pPr>
            <a:r>
              <a:rPr lang="en-US" altLang="en-US" sz="2800" dirty="0">
                <a:latin typeface="Times New Roman" panose="02020603050405020304" pitchFamily="18" charset="0"/>
                <a:cs typeface="Times New Roman" panose="02020603050405020304" pitchFamily="18" charset="0"/>
              </a:rPr>
              <a:t> Reward is delayed (i.e. finding food in a maze)</a:t>
            </a:r>
          </a:p>
          <a:p>
            <a:pPr eaLnBrk="1" hangingPunct="1">
              <a:buFontTx/>
              <a:buChar char="•"/>
            </a:pPr>
            <a:r>
              <a:rPr lang="en-US" altLang="en-US" sz="2800" dirty="0">
                <a:latin typeface="Times New Roman" panose="02020603050405020304" pitchFamily="18" charset="0"/>
                <a:cs typeface="Times New Roman" panose="02020603050405020304" pitchFamily="18" charset="0"/>
              </a:rPr>
              <a:t> You may have no clue (model) about how the world responds      to your actions.</a:t>
            </a:r>
          </a:p>
          <a:p>
            <a:pPr eaLnBrk="1" hangingPunct="1">
              <a:buFontTx/>
              <a:buChar char="•"/>
            </a:pPr>
            <a:r>
              <a:rPr lang="en-US" altLang="en-US" sz="2800" dirty="0">
                <a:latin typeface="Times New Roman" panose="02020603050405020304" pitchFamily="18" charset="0"/>
                <a:cs typeface="Times New Roman" panose="02020603050405020304" pitchFamily="18" charset="0"/>
              </a:rPr>
              <a:t> You may have no clue (model) of how rewards are being paid off.</a:t>
            </a:r>
          </a:p>
          <a:p>
            <a:pPr eaLnBrk="1" hangingPunct="1">
              <a:buFontTx/>
              <a:buChar char="•"/>
            </a:pPr>
            <a:r>
              <a:rPr lang="en-US" altLang="en-US" sz="2800" dirty="0">
                <a:latin typeface="Times New Roman" panose="02020603050405020304" pitchFamily="18" charset="0"/>
                <a:cs typeface="Times New Roman" panose="02020603050405020304" pitchFamily="18" charset="0"/>
              </a:rPr>
              <a:t> The world may change while you try to learn it </a:t>
            </a:r>
          </a:p>
          <a:p>
            <a:pPr eaLnBrk="1" hangingPunct="1">
              <a:buFontTx/>
              <a:buChar char="•"/>
            </a:pPr>
            <a:r>
              <a:rPr lang="en-US" altLang="en-US" sz="2800" dirty="0">
                <a:latin typeface="Times New Roman" panose="02020603050405020304" pitchFamily="18" charset="0"/>
                <a:cs typeface="Times New Roman" panose="02020603050405020304" pitchFamily="18" charset="0"/>
              </a:rPr>
              <a:t> How much time do you need to explore uncharted territory before you exploit what you have learned?</a:t>
            </a:r>
          </a:p>
        </p:txBody>
      </p:sp>
    </p:spTree>
    <p:extLst>
      <p:ext uri="{BB962C8B-B14F-4D97-AF65-F5344CB8AC3E}">
        <p14:creationId xmlns:p14="http://schemas.microsoft.com/office/powerpoint/2010/main" val="40425690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Effect transition="in" filter="wipe(down)">
                                      <p:cBhvr>
                                        <p:cTn id="7" dur="500"/>
                                        <p:tgtEl>
                                          <p:spTgt spid="20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482">
                                            <p:txEl>
                                              <p:pRg st="1" end="1"/>
                                            </p:txEl>
                                          </p:spTgt>
                                        </p:tgtEl>
                                        <p:attrNameLst>
                                          <p:attrName>style.visibility</p:attrName>
                                        </p:attrNameLst>
                                      </p:cBhvr>
                                      <p:to>
                                        <p:strVal val="visible"/>
                                      </p:to>
                                    </p:set>
                                    <p:animEffect transition="in" filter="wipe(down)">
                                      <p:cBhvr>
                                        <p:cTn id="12" dur="500"/>
                                        <p:tgtEl>
                                          <p:spTgt spid="204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482">
                                            <p:txEl>
                                              <p:pRg st="2" end="2"/>
                                            </p:txEl>
                                          </p:spTgt>
                                        </p:tgtEl>
                                        <p:attrNameLst>
                                          <p:attrName>style.visibility</p:attrName>
                                        </p:attrNameLst>
                                      </p:cBhvr>
                                      <p:to>
                                        <p:strVal val="visible"/>
                                      </p:to>
                                    </p:set>
                                    <p:animEffect transition="in" filter="wipe(down)">
                                      <p:cBhvr>
                                        <p:cTn id="17" dur="500"/>
                                        <p:tgtEl>
                                          <p:spTgt spid="204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482">
                                            <p:txEl>
                                              <p:pRg st="3" end="3"/>
                                            </p:txEl>
                                          </p:spTgt>
                                        </p:tgtEl>
                                        <p:attrNameLst>
                                          <p:attrName>style.visibility</p:attrName>
                                        </p:attrNameLst>
                                      </p:cBhvr>
                                      <p:to>
                                        <p:strVal val="visible"/>
                                      </p:to>
                                    </p:set>
                                    <p:animEffect transition="in" filter="wipe(down)">
                                      <p:cBhvr>
                                        <p:cTn id="22" dur="500"/>
                                        <p:tgtEl>
                                          <p:spTgt spid="2048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482">
                                            <p:txEl>
                                              <p:pRg st="4" end="4"/>
                                            </p:txEl>
                                          </p:spTgt>
                                        </p:tgtEl>
                                        <p:attrNameLst>
                                          <p:attrName>style.visibility</p:attrName>
                                        </p:attrNameLst>
                                      </p:cBhvr>
                                      <p:to>
                                        <p:strVal val="visible"/>
                                      </p:to>
                                    </p:set>
                                    <p:animEffect transition="in" filter="wipe(down)">
                                      <p:cBhvr>
                                        <p:cTn id="27" dur="500"/>
                                        <p:tgtEl>
                                          <p:spTgt spid="2048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0482">
                                            <p:txEl>
                                              <p:pRg st="5" end="5"/>
                                            </p:txEl>
                                          </p:spTgt>
                                        </p:tgtEl>
                                        <p:attrNameLst>
                                          <p:attrName>style.visibility</p:attrName>
                                        </p:attrNameLst>
                                      </p:cBhvr>
                                      <p:to>
                                        <p:strVal val="visible"/>
                                      </p:to>
                                    </p:set>
                                    <p:animEffect transition="in" filter="wipe(down)">
                                      <p:cBhvr>
                                        <p:cTn id="32" dur="500"/>
                                        <p:tgtEl>
                                          <p:spTgt spid="2048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0482">
                                            <p:txEl>
                                              <p:pRg st="6" end="6"/>
                                            </p:txEl>
                                          </p:spTgt>
                                        </p:tgtEl>
                                        <p:attrNameLst>
                                          <p:attrName>style.visibility</p:attrName>
                                        </p:attrNameLst>
                                      </p:cBhvr>
                                      <p:to>
                                        <p:strVal val="visible"/>
                                      </p:to>
                                    </p:set>
                                    <p:animEffect transition="in" filter="wipe(down)">
                                      <p:cBhvr>
                                        <p:cTn id="37" dur="500"/>
                                        <p:tgtEl>
                                          <p:spTgt spid="2048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4"/>
          <p:cNvSpPr>
            <a:spLocks noGrp="1" noChangeArrowheads="1"/>
          </p:cNvSpPr>
          <p:nvPr>
            <p:ph type="title"/>
          </p:nvPr>
        </p:nvSpPr>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The Big Picture</a:t>
            </a:r>
          </a:p>
        </p:txBody>
      </p:sp>
      <p:pic>
        <p:nvPicPr>
          <p:cNvPr id="18435"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819" y="1417638"/>
            <a:ext cx="6430963"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97795" y="4800600"/>
            <a:ext cx="6248400" cy="830997"/>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S: state</a:t>
            </a:r>
          </a:p>
          <a:p>
            <a:pPr algn="ctr"/>
            <a:r>
              <a:rPr lang="en-US" sz="2400" dirty="0">
                <a:latin typeface="Times New Roman" pitchFamily="18" charset="0"/>
                <a:cs typeface="Times New Roman" pitchFamily="18" charset="0"/>
              </a:rPr>
              <a:t>   a : action</a:t>
            </a:r>
          </a:p>
        </p:txBody>
      </p:sp>
    </p:spTree>
    <p:extLst>
      <p:ext uri="{BB962C8B-B14F-4D97-AF65-F5344CB8AC3E}">
        <p14:creationId xmlns:p14="http://schemas.microsoft.com/office/powerpoint/2010/main" val="316728724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4"/>
          <p:cNvSpPr>
            <a:spLocks noGrp="1" noChangeArrowheads="1"/>
          </p:cNvSpPr>
          <p:nvPr>
            <p:ph type="title"/>
          </p:nvPr>
        </p:nvSpPr>
        <p:spPr/>
        <p:txBody>
          <a:bodyPr/>
          <a:lstStyle/>
          <a:p>
            <a:pPr eaLnBrk="1" hangingPunct="1"/>
            <a:r>
              <a:rPr lang="en-US" altLang="en-US" dirty="0">
                <a:latin typeface="Times New Roman" panose="02020603050405020304" pitchFamily="18" charset="0"/>
                <a:ea typeface="ＭＳ Ｐゴシック" panose="020B0600070205080204" pitchFamily="34" charset="-128"/>
                <a:cs typeface="Times New Roman" panose="02020603050405020304" pitchFamily="18" charset="0"/>
              </a:rPr>
              <a:t>The Big Picture</a:t>
            </a:r>
          </a:p>
        </p:txBody>
      </p:sp>
      <p:sp>
        <p:nvSpPr>
          <p:cNvPr id="18434" name="Text Box 15"/>
          <p:cNvSpPr txBox="1">
            <a:spLocks noChangeArrowheads="1"/>
          </p:cNvSpPr>
          <p:nvPr/>
        </p:nvSpPr>
        <p:spPr bwMode="auto">
          <a:xfrm>
            <a:off x="0" y="5943600"/>
            <a:ext cx="751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t>Your action influences the state of the world which determines its reward</a:t>
            </a:r>
          </a:p>
        </p:txBody>
      </p:sp>
      <p:pic>
        <p:nvPicPr>
          <p:cNvPr id="18435"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819" y="1417638"/>
            <a:ext cx="6430963"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97795" y="4800600"/>
            <a:ext cx="6248400" cy="830997"/>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S: state</a:t>
            </a:r>
          </a:p>
          <a:p>
            <a:pPr algn="ctr"/>
            <a:r>
              <a:rPr lang="en-US" sz="2400" dirty="0">
                <a:latin typeface="Times New Roman" pitchFamily="18" charset="0"/>
                <a:cs typeface="Times New Roman" pitchFamily="18" charset="0"/>
              </a:rPr>
              <a:t>   a : action</a:t>
            </a:r>
          </a:p>
        </p:txBody>
      </p:sp>
    </p:spTree>
    <p:extLst>
      <p:ext uri="{BB962C8B-B14F-4D97-AF65-F5344CB8AC3E}">
        <p14:creationId xmlns:p14="http://schemas.microsoft.com/office/powerpoint/2010/main" val="316728724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altLang="en-US" dirty="0">
                <a:latin typeface="Times New Roman" panose="02020603050405020304" pitchFamily="18" charset="0"/>
              </a:rPr>
              <a:t>The Markov Property</a:t>
            </a:r>
            <a:br>
              <a:rPr lang="en-US" altLang="en-US" dirty="0">
                <a:latin typeface="Times New Roman" panose="02020603050405020304" pitchFamily="18" charset="0"/>
              </a:rPr>
            </a:br>
            <a:endParaRPr lang="en-US" dirty="0"/>
          </a:p>
        </p:txBody>
      </p:sp>
      <p:sp>
        <p:nvSpPr>
          <p:cNvPr id="3" name="Rectangle 2"/>
          <p:cNvSpPr/>
          <p:nvPr/>
        </p:nvSpPr>
        <p:spPr>
          <a:xfrm>
            <a:off x="76200" y="1322439"/>
            <a:ext cx="9067800" cy="1449115"/>
          </a:xfrm>
          <a:prstGeom prst="rect">
            <a:avLst/>
          </a:prstGeom>
        </p:spPr>
        <p:txBody>
          <a:bodyPr wrap="square">
            <a:spAutoFit/>
          </a:bodyPr>
          <a:lstStyle/>
          <a:p>
            <a:pPr eaLnBrk="1" hangingPunct="1">
              <a:spcBef>
                <a:spcPts val="450"/>
              </a:spcBef>
              <a:buSzPct val="60000"/>
            </a:pPr>
            <a:r>
              <a:rPr lang="en-US" altLang="en-US" sz="2800" dirty="0">
                <a:latin typeface="Times New Roman" panose="02020603050405020304" pitchFamily="18" charset="0"/>
              </a:rPr>
              <a:t>Environment's response at (t+1) depends only on State (s) &amp; next state (S’) &amp; Action (a) at t, </a:t>
            </a:r>
          </a:p>
          <a:p>
            <a:pPr eaLnBrk="1" hangingPunct="1">
              <a:spcBef>
                <a:spcPts val="450"/>
              </a:spcBef>
              <a:buSzPct val="60000"/>
            </a:pPr>
            <a:endParaRPr lang="en-US" altLang="en-US" sz="2800" dirty="0">
              <a:latin typeface="Times New Roman" panose="02020603050405020304" pitchFamily="18" charset="0"/>
            </a:endParaRPr>
          </a:p>
        </p:txBody>
      </p:sp>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2517605"/>
            <a:ext cx="4119352" cy="83519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pic>
      <p:sp>
        <p:nvSpPr>
          <p:cNvPr id="5" name="Rectangle 4"/>
          <p:cNvSpPr/>
          <p:nvPr/>
        </p:nvSpPr>
        <p:spPr>
          <a:xfrm>
            <a:off x="76200" y="3352800"/>
            <a:ext cx="9067800" cy="1815882"/>
          </a:xfrm>
          <a:prstGeom prst="rect">
            <a:avLst/>
          </a:prstGeom>
        </p:spPr>
        <p:txBody>
          <a:bodyPr wrap="square">
            <a:spAutoFit/>
          </a:bodyPr>
          <a:lstStyle/>
          <a:p>
            <a:pPr eaLnBrk="1" hangingPunct="1">
              <a:buFontTx/>
              <a:buChar char="•"/>
            </a:pPr>
            <a:r>
              <a:rPr lang="en-US" altLang="en-US" sz="2800" dirty="0">
                <a:latin typeface="Times New Roman" panose="02020603050405020304" pitchFamily="18" charset="0"/>
                <a:cs typeface="Times New Roman" panose="02020603050405020304" pitchFamily="18" charset="0"/>
              </a:rPr>
              <a:t>We made simplifying assumptions: e.g. state of the world only depends on last state and action. This is the </a:t>
            </a:r>
            <a:r>
              <a:rPr lang="en-US" altLang="en-US" sz="2800" i="1" dirty="0">
                <a:latin typeface="Times New Roman" panose="02020603050405020304" pitchFamily="18" charset="0"/>
                <a:cs typeface="Times New Roman" panose="02020603050405020304" pitchFamily="18" charset="0"/>
              </a:rPr>
              <a:t>Markov</a:t>
            </a:r>
            <a:r>
              <a:rPr lang="en-US" altLang="en-US" sz="2800" dirty="0">
                <a:latin typeface="Times New Roman" panose="02020603050405020304" pitchFamily="18" charset="0"/>
                <a:cs typeface="Times New Roman" panose="02020603050405020304" pitchFamily="18" charset="0"/>
              </a:rPr>
              <a:t> assumption. The model is called a </a:t>
            </a:r>
            <a:r>
              <a:rPr lang="en-US" altLang="en-US" sz="2800" i="1" dirty="0">
                <a:latin typeface="Times New Roman" panose="02020603050405020304" pitchFamily="18" charset="0"/>
                <a:cs typeface="Times New Roman" panose="02020603050405020304" pitchFamily="18" charset="0"/>
              </a:rPr>
              <a:t>Markov Decision Process (MDP).</a:t>
            </a:r>
          </a:p>
        </p:txBody>
      </p:sp>
    </p:spTree>
    <p:extLst>
      <p:ext uri="{BB962C8B-B14F-4D97-AF65-F5344CB8AC3E}">
        <p14:creationId xmlns:p14="http://schemas.microsoft.com/office/powerpoint/2010/main" val="90471624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ltLang="en-US" dirty="0"/>
              <a:t>Reinforcement Learning</a:t>
            </a:r>
            <a:endParaRPr lang="en-US" altLang="en-US" sz="1400" dirty="0"/>
          </a:p>
        </p:txBody>
      </p:sp>
      <p:sp>
        <p:nvSpPr>
          <p:cNvPr id="7" name="Slide Number Placeholder 6"/>
          <p:cNvSpPr>
            <a:spLocks noGrp="1"/>
          </p:cNvSpPr>
          <p:nvPr>
            <p:ph type="sldNum" sz="quarter" idx="11"/>
          </p:nvPr>
        </p:nvSpPr>
        <p:spPr/>
        <p:txBody>
          <a:bodyPr/>
          <a:lstStyle/>
          <a:p>
            <a:fld id="{88110B4A-4E65-4FF8-979C-5449D0689023}" type="slidenum">
              <a:rPr lang="en-US" altLang="en-US"/>
              <a:pPr/>
              <a:t>67</a:t>
            </a:fld>
            <a:endParaRPr lang="en-US" altLang="en-US" dirty="0"/>
          </a:p>
        </p:txBody>
      </p:sp>
      <p:sp>
        <p:nvSpPr>
          <p:cNvPr id="120834" name="Rectangle 2"/>
          <p:cNvSpPr>
            <a:spLocks noGrp="1" noChangeArrowheads="1"/>
          </p:cNvSpPr>
          <p:nvPr>
            <p:ph type="title"/>
          </p:nvPr>
        </p:nvSpPr>
        <p:spPr>
          <a:xfrm>
            <a:off x="-685800" y="-38100"/>
            <a:ext cx="8229600" cy="1143000"/>
          </a:xfrm>
        </p:spPr>
        <p:txBody>
          <a:bodyPr/>
          <a:lstStyle/>
          <a:p>
            <a:r>
              <a:rPr lang="en-US" altLang="en-US" dirty="0">
                <a:latin typeface="Times New Roman" panose="02020603050405020304" pitchFamily="18" charset="0"/>
                <a:cs typeface="Times New Roman" panose="02020603050405020304" pitchFamily="18" charset="0"/>
              </a:rPr>
              <a:t>Markov Decision Processes</a:t>
            </a:r>
          </a:p>
        </p:txBody>
      </p:sp>
      <p:sp>
        <p:nvSpPr>
          <p:cNvPr id="120835" name="Rectangle 3"/>
          <p:cNvSpPr>
            <a:spLocks noGrp="1" noChangeArrowheads="1"/>
          </p:cNvSpPr>
          <p:nvPr>
            <p:ph type="body" idx="1"/>
          </p:nvPr>
        </p:nvSpPr>
        <p:spPr>
          <a:xfrm>
            <a:off x="0" y="1447800"/>
            <a:ext cx="8991600" cy="4876800"/>
          </a:xfrm>
        </p:spPr>
        <p:txBody>
          <a:bodyPr/>
          <a:lstStyle/>
          <a:p>
            <a:pPr marL="0" indent="0">
              <a:buNone/>
            </a:pPr>
            <a:r>
              <a:rPr lang="en-US" altLang="en-US" sz="2800" dirty="0">
                <a:latin typeface="Times New Roman" panose="02020603050405020304" pitchFamily="18" charset="0"/>
                <a:cs typeface="Times New Roman" panose="02020603050405020304" pitchFamily="18" charset="0"/>
              </a:rPr>
              <a:t>If a reinforcement learning task has the Markov Property, it is basically a </a:t>
            </a:r>
            <a:r>
              <a:rPr lang="en-US" altLang="en-US" sz="2800" b="1" dirty="0">
                <a:latin typeface="Times New Roman" panose="02020603050405020304" pitchFamily="18" charset="0"/>
                <a:cs typeface="Times New Roman" panose="02020603050405020304" pitchFamily="18" charset="0"/>
              </a:rPr>
              <a:t>Markov Decision Process (MDP)</a:t>
            </a:r>
            <a:r>
              <a:rPr lang="en-US" altLang="en-US" sz="2800" dirty="0">
                <a:latin typeface="Times New Roman" panose="02020603050405020304" pitchFamily="18" charset="0"/>
                <a:cs typeface="Times New Roman" panose="02020603050405020304" pitchFamily="18" charset="0"/>
              </a:rPr>
              <a:t>.</a:t>
            </a:r>
          </a:p>
          <a:p>
            <a:pPr marL="342900" indent="-342900"/>
            <a:r>
              <a:rPr lang="en-US" altLang="en-US" sz="2800" dirty="0">
                <a:latin typeface="Times New Roman" panose="02020603050405020304" pitchFamily="18" charset="0"/>
                <a:cs typeface="Times New Roman" panose="02020603050405020304" pitchFamily="18" charset="0"/>
              </a:rPr>
              <a:t>If state and action sets are finite, it is a </a:t>
            </a:r>
            <a:r>
              <a:rPr lang="en-US" altLang="en-US" sz="2800" b="1" dirty="0">
                <a:latin typeface="Times New Roman" panose="02020603050405020304" pitchFamily="18" charset="0"/>
                <a:cs typeface="Times New Roman" panose="02020603050405020304" pitchFamily="18" charset="0"/>
              </a:rPr>
              <a:t>finite MDP</a:t>
            </a:r>
            <a:r>
              <a:rPr lang="en-US" altLang="en-US" sz="2800" dirty="0">
                <a:latin typeface="Times New Roman" panose="02020603050405020304" pitchFamily="18" charset="0"/>
                <a:cs typeface="Times New Roman" panose="02020603050405020304" pitchFamily="18" charset="0"/>
              </a:rPr>
              <a:t>. </a:t>
            </a:r>
          </a:p>
          <a:p>
            <a:pPr marL="342900" indent="-342900"/>
            <a:r>
              <a:rPr lang="en-US" altLang="en-US" sz="2800" dirty="0">
                <a:latin typeface="Times New Roman" panose="02020603050405020304" pitchFamily="18" charset="0"/>
                <a:cs typeface="Times New Roman" panose="02020603050405020304" pitchFamily="18" charset="0"/>
              </a:rPr>
              <a:t>To define a finite MDP, you need to give:</a:t>
            </a:r>
          </a:p>
          <a:p>
            <a:pPr lvl="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state and action sets</a:t>
            </a:r>
          </a:p>
          <a:p>
            <a:pPr lvl="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transition probabilities</a:t>
            </a:r>
          </a:p>
          <a:p>
            <a:pPr lvl="1">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reward probabilities</a:t>
            </a:r>
          </a:p>
          <a:p>
            <a:pPr lvl="1">
              <a:buFont typeface="Arial" panose="020B0604020202020204" pitchFamily="34" charset="0"/>
              <a:buChar char="•"/>
            </a:pPr>
            <a:endParaRPr lang="en-US" altLang="en-US" sz="1800" dirty="0"/>
          </a:p>
        </p:txBody>
      </p:sp>
      <p:graphicFrame>
        <p:nvGraphicFramePr>
          <p:cNvPr id="120836" name="Object 4"/>
          <p:cNvGraphicFramePr>
            <a:graphicFrameLocks noChangeAspect="1"/>
          </p:cNvGraphicFramePr>
          <p:nvPr>
            <p:extLst>
              <p:ext uri="{D42A27DB-BD31-4B8C-83A1-F6EECF244321}">
                <p14:modId xmlns:p14="http://schemas.microsoft.com/office/powerpoint/2010/main" val="1161360249"/>
              </p:ext>
            </p:extLst>
          </p:nvPr>
        </p:nvGraphicFramePr>
        <p:xfrm>
          <a:off x="871486" y="5165725"/>
          <a:ext cx="6332537" cy="457200"/>
        </p:xfrm>
        <a:graphic>
          <a:graphicData uri="http://schemas.openxmlformats.org/presentationml/2006/ole">
            <mc:AlternateContent xmlns:mc="http://schemas.openxmlformats.org/markup-compatibility/2006">
              <mc:Choice xmlns:v="urn:schemas-microsoft-com:vml" Requires="v">
                <p:oleObj spid="_x0000_s2108" name="Equation" r:id="rId3" imgW="3517900" imgH="254000" progId="Equation.3">
                  <p:embed/>
                </p:oleObj>
              </mc:Choice>
              <mc:Fallback>
                <p:oleObj name="Equation" r:id="rId3" imgW="3517900" imgH="254000" progId="Equation.3">
                  <p:embed/>
                  <p:pic>
                    <p:nvPicPr>
                      <p:cNvPr id="0" name="Picture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486" y="5165725"/>
                        <a:ext cx="633253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7" name="Object 5"/>
          <p:cNvGraphicFramePr>
            <a:graphicFrameLocks noChangeAspect="1"/>
          </p:cNvGraphicFramePr>
          <p:nvPr>
            <p:extLst>
              <p:ext uri="{D42A27DB-BD31-4B8C-83A1-F6EECF244321}">
                <p14:modId xmlns:p14="http://schemas.microsoft.com/office/powerpoint/2010/main" val="2480021671"/>
              </p:ext>
            </p:extLst>
          </p:nvPr>
        </p:nvGraphicFramePr>
        <p:xfrm>
          <a:off x="871486" y="5867400"/>
          <a:ext cx="6721475" cy="457200"/>
        </p:xfrm>
        <a:graphic>
          <a:graphicData uri="http://schemas.openxmlformats.org/presentationml/2006/ole">
            <mc:AlternateContent xmlns:mc="http://schemas.openxmlformats.org/markup-compatibility/2006">
              <mc:Choice xmlns:v="urn:schemas-microsoft-com:vml" Requires="v">
                <p:oleObj spid="_x0000_s2109" name="Equation" r:id="rId5" imgW="3733800" imgH="254000" progId="Equation.3">
                  <p:embed/>
                </p:oleObj>
              </mc:Choice>
              <mc:Fallback>
                <p:oleObj name="Equation" r:id="rId5" imgW="3733800" imgH="254000" progId="Equation.3">
                  <p:embed/>
                  <p:pic>
                    <p:nvPicPr>
                      <p:cNvPr id="0" name="Picture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486" y="5867400"/>
                        <a:ext cx="67214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009178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Vs RL</a:t>
            </a:r>
          </a:p>
        </p:txBody>
      </p:sp>
      <p:sp>
        <p:nvSpPr>
          <p:cNvPr id="3" name="Rectangle 2"/>
          <p:cNvSpPr/>
          <p:nvPr/>
        </p:nvSpPr>
        <p:spPr>
          <a:xfrm>
            <a:off x="228600" y="1382286"/>
            <a:ext cx="8763000" cy="4462760"/>
          </a:xfrm>
          <a:prstGeom prst="rect">
            <a:avLst/>
          </a:prstGeom>
        </p:spPr>
        <p:txBody>
          <a:bodyPr wrap="square">
            <a:spAutoFit/>
          </a:bodyPr>
          <a:lstStyle/>
          <a:p>
            <a:r>
              <a:rPr lang="en-US" sz="3200" dirty="0">
                <a:solidFill>
                  <a:srgbClr val="FFFFFF"/>
                </a:solidFill>
                <a:latin typeface="CMSS12"/>
              </a:rPr>
              <a:t>MDP Vs RL</a:t>
            </a:r>
          </a:p>
          <a:p>
            <a:r>
              <a:rPr lang="en-US" sz="2800" dirty="0">
                <a:solidFill>
                  <a:srgbClr val="000000"/>
                </a:solidFill>
                <a:latin typeface="Times New Roman" panose="02020603050405020304" pitchFamily="18" charset="0"/>
                <a:cs typeface="Times New Roman" panose="02020603050405020304" pitchFamily="18" charset="0"/>
              </a:rPr>
              <a:t>Markov decision process</a:t>
            </a:r>
          </a:p>
          <a:p>
            <a:pPr marL="914400" lvl="1" indent="-457200">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Set of states S, set of actions A</a:t>
            </a:r>
          </a:p>
          <a:p>
            <a:pPr marL="914400" lvl="1" indent="-457200">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Transition probabilities to next states T(s, a, a’)</a:t>
            </a:r>
          </a:p>
          <a:p>
            <a:pPr marL="914400" lvl="1" indent="-457200">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Reward functions R(s)</a:t>
            </a:r>
          </a:p>
          <a:p>
            <a:r>
              <a:rPr lang="en-US" sz="2800" dirty="0">
                <a:solidFill>
                  <a:srgbClr val="000000"/>
                </a:solidFill>
                <a:latin typeface="Times New Roman" panose="02020603050405020304" pitchFamily="18" charset="0"/>
                <a:cs typeface="Times New Roman" panose="02020603050405020304" pitchFamily="18" charset="0"/>
              </a:rPr>
              <a:t>RL is based on MDPs, but</a:t>
            </a:r>
          </a:p>
          <a:p>
            <a:pPr marL="914400" lvl="1" indent="-457200">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Transition model is not known</a:t>
            </a:r>
          </a:p>
          <a:p>
            <a:pPr marL="914400" lvl="1" indent="-457200">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Reward model is not known</a:t>
            </a:r>
          </a:p>
          <a:p>
            <a:pPr marL="457200" indent="-457200">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MDP computes an optimal policy</a:t>
            </a:r>
          </a:p>
          <a:p>
            <a:pPr marL="457200" indent="-457200">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RL learns an optimal policy</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2763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wipe(down)">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dirty="0"/>
              <a:t>Reinforcement Learning</a:t>
            </a:r>
            <a:endParaRPr lang="en-US" altLang="en-US" sz="1400" dirty="0"/>
          </a:p>
        </p:txBody>
      </p:sp>
      <p:sp>
        <p:nvSpPr>
          <p:cNvPr id="5" name="Slide Number Placeholder 4"/>
          <p:cNvSpPr>
            <a:spLocks noGrp="1"/>
          </p:cNvSpPr>
          <p:nvPr>
            <p:ph type="sldNum" sz="quarter" idx="11"/>
          </p:nvPr>
        </p:nvSpPr>
        <p:spPr/>
        <p:txBody>
          <a:bodyPr/>
          <a:lstStyle/>
          <a:p>
            <a:fld id="{020D4E09-DCB0-492A-AB61-6E6ECDCD8719}" type="slidenum">
              <a:rPr lang="en-US" altLang="en-US"/>
              <a:pPr/>
              <a:t>69</a:t>
            </a:fld>
            <a:endParaRPr lang="en-US" altLang="en-US" dirty="0"/>
          </a:p>
        </p:txBody>
      </p:sp>
      <p:sp>
        <p:nvSpPr>
          <p:cNvPr id="80898" name="Rectangle 2"/>
          <p:cNvSpPr>
            <a:spLocks noGrp="1" noChangeArrowheads="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Key Features of RL</a:t>
            </a:r>
          </a:p>
        </p:txBody>
      </p:sp>
      <p:sp>
        <p:nvSpPr>
          <p:cNvPr id="80899" name="Rectangle 3"/>
          <p:cNvSpPr>
            <a:spLocks noGrp="1" noChangeArrowheads="1"/>
          </p:cNvSpPr>
          <p:nvPr>
            <p:ph type="body" idx="1"/>
          </p:nvPr>
        </p:nvSpPr>
        <p:spPr/>
        <p:txBody>
          <a:bodyPr/>
          <a:lstStyle/>
          <a:p>
            <a:r>
              <a:rPr lang="en-US" altLang="en-US" sz="2800" dirty="0">
                <a:latin typeface="Times New Roman" panose="02020603050405020304" pitchFamily="18" charset="0"/>
                <a:cs typeface="Times New Roman" panose="02020603050405020304" pitchFamily="18" charset="0"/>
              </a:rPr>
              <a:t>Learner is not told which actions to take</a:t>
            </a:r>
          </a:p>
          <a:p>
            <a:r>
              <a:rPr lang="en-US" altLang="en-US" sz="2800" dirty="0">
                <a:latin typeface="Times New Roman" panose="02020603050405020304" pitchFamily="18" charset="0"/>
                <a:cs typeface="Times New Roman" panose="02020603050405020304" pitchFamily="18" charset="0"/>
              </a:rPr>
              <a:t>Trial-and-Error search</a:t>
            </a:r>
          </a:p>
          <a:p>
            <a:r>
              <a:rPr lang="en-US" altLang="en-US" sz="2800" dirty="0">
                <a:latin typeface="Times New Roman" panose="02020603050405020304" pitchFamily="18" charset="0"/>
                <a:cs typeface="Times New Roman" panose="02020603050405020304" pitchFamily="18" charset="0"/>
              </a:rPr>
              <a:t>Possibility of delayed reward (sacrifice short-term gains for greater long-term gains)</a:t>
            </a:r>
          </a:p>
          <a:p>
            <a:r>
              <a:rPr lang="en-US" altLang="en-US" sz="2800" dirty="0">
                <a:latin typeface="Times New Roman" panose="02020603050405020304" pitchFamily="18" charset="0"/>
                <a:cs typeface="Times New Roman" panose="02020603050405020304" pitchFamily="18" charset="0"/>
              </a:rPr>
              <a:t>The need to </a:t>
            </a:r>
            <a:r>
              <a:rPr lang="en-US" altLang="en-US" sz="2800" dirty="0">
                <a:solidFill>
                  <a:srgbClr val="FF0000"/>
                </a:solidFill>
                <a:latin typeface="Times New Roman" panose="02020603050405020304" pitchFamily="18" charset="0"/>
                <a:cs typeface="Times New Roman" panose="02020603050405020304" pitchFamily="18" charset="0"/>
              </a:rPr>
              <a:t>explore</a:t>
            </a:r>
            <a:r>
              <a:rPr lang="en-US" altLang="en-US" sz="2800" dirty="0">
                <a:latin typeface="Times New Roman" panose="02020603050405020304" pitchFamily="18" charset="0"/>
                <a:cs typeface="Times New Roman" panose="02020603050405020304" pitchFamily="18" charset="0"/>
              </a:rPr>
              <a:t> and </a:t>
            </a:r>
            <a:r>
              <a:rPr lang="en-US" altLang="en-US" sz="2800" dirty="0">
                <a:solidFill>
                  <a:srgbClr val="FF0000"/>
                </a:solidFill>
                <a:latin typeface="Times New Roman" panose="02020603050405020304" pitchFamily="18" charset="0"/>
                <a:cs typeface="Times New Roman" panose="02020603050405020304" pitchFamily="18" charset="0"/>
              </a:rPr>
              <a:t>exploit</a:t>
            </a:r>
          </a:p>
          <a:p>
            <a:r>
              <a:rPr lang="en-US" altLang="en-US" sz="2800" dirty="0">
                <a:latin typeface="Times New Roman" panose="02020603050405020304" pitchFamily="18" charset="0"/>
                <a:cs typeface="Times New Roman" panose="02020603050405020304" pitchFamily="18" charset="0"/>
              </a:rPr>
              <a:t>Considers the whole problem of a goal-directed agent interacting with an uncertain environment</a:t>
            </a:r>
          </a:p>
          <a:p>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718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wipe(down)">
                                      <p:cBhvr>
                                        <p:cTn id="7" dur="500"/>
                                        <p:tgtEl>
                                          <p:spTgt spid="80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0899">
                                            <p:txEl>
                                              <p:pRg st="1" end="1"/>
                                            </p:txEl>
                                          </p:spTgt>
                                        </p:tgtEl>
                                        <p:attrNameLst>
                                          <p:attrName>style.visibility</p:attrName>
                                        </p:attrNameLst>
                                      </p:cBhvr>
                                      <p:to>
                                        <p:strVal val="visible"/>
                                      </p:to>
                                    </p:set>
                                    <p:animEffect transition="in" filter="wipe(down)">
                                      <p:cBhvr>
                                        <p:cTn id="12" dur="500"/>
                                        <p:tgtEl>
                                          <p:spTgt spid="808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0899">
                                            <p:txEl>
                                              <p:pRg st="2" end="2"/>
                                            </p:txEl>
                                          </p:spTgt>
                                        </p:tgtEl>
                                        <p:attrNameLst>
                                          <p:attrName>style.visibility</p:attrName>
                                        </p:attrNameLst>
                                      </p:cBhvr>
                                      <p:to>
                                        <p:strVal val="visible"/>
                                      </p:to>
                                    </p:set>
                                    <p:animEffect transition="in" filter="wipe(down)">
                                      <p:cBhvr>
                                        <p:cTn id="17" dur="500"/>
                                        <p:tgtEl>
                                          <p:spTgt spid="808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0899">
                                            <p:txEl>
                                              <p:pRg st="3" end="3"/>
                                            </p:txEl>
                                          </p:spTgt>
                                        </p:tgtEl>
                                        <p:attrNameLst>
                                          <p:attrName>style.visibility</p:attrName>
                                        </p:attrNameLst>
                                      </p:cBhvr>
                                      <p:to>
                                        <p:strVal val="visible"/>
                                      </p:to>
                                    </p:set>
                                    <p:animEffect transition="in" filter="wipe(down)">
                                      <p:cBhvr>
                                        <p:cTn id="22" dur="500"/>
                                        <p:tgtEl>
                                          <p:spTgt spid="808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0899">
                                            <p:txEl>
                                              <p:pRg st="4" end="4"/>
                                            </p:txEl>
                                          </p:spTgt>
                                        </p:tgtEl>
                                        <p:attrNameLst>
                                          <p:attrName>style.visibility</p:attrName>
                                        </p:attrNameLst>
                                      </p:cBhvr>
                                      <p:to>
                                        <p:strVal val="visible"/>
                                      </p:to>
                                    </p:set>
                                    <p:animEffect transition="in" filter="wipe(down)">
                                      <p:cBhvr>
                                        <p:cTn id="27" dur="500"/>
                                        <p:tgtEl>
                                          <p:spTgt spid="808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cstate="print"/>
          <a:srcRect/>
          <a:stretch>
            <a:fillRect/>
          </a:stretch>
        </p:blipFill>
        <p:spPr bwMode="auto">
          <a:xfrm>
            <a:off x="0" y="0"/>
            <a:ext cx="9035573" cy="3657600"/>
          </a:xfrm>
          <a:prstGeom prst="rect">
            <a:avLst/>
          </a:prstGeom>
          <a:noFill/>
          <a:ln w="9525">
            <a:noFill/>
            <a:miter lim="800000"/>
            <a:headEnd/>
            <a:tailEnd/>
          </a:ln>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Lecture 10- Reinforcement Lear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523875" y="1143000"/>
            <a:ext cx="8096250" cy="4572000"/>
          </a:xfrm>
          <a:prstGeom prst="rect">
            <a:avLst/>
          </a:prstGeom>
        </p:spPr>
      </p:pic>
    </p:spTree>
    <p:extLst>
      <p:ext uri="{BB962C8B-B14F-4D97-AF65-F5344CB8AC3E}">
        <p14:creationId xmlns:p14="http://schemas.microsoft.com/office/powerpoint/2010/main" val="242316107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cstate="print"/>
          <a:srcRect/>
          <a:stretch>
            <a:fillRect/>
          </a:stretch>
        </p:blipFill>
        <p:spPr bwMode="auto">
          <a:xfrm>
            <a:off x="235527" y="838200"/>
            <a:ext cx="8545402" cy="5105400"/>
          </a:xfrm>
          <a:prstGeom prst="rect">
            <a:avLst/>
          </a:prstGeom>
          <a:noFill/>
          <a:ln w="9525">
            <a:noFill/>
            <a:miter lim="800000"/>
            <a:headEnd/>
            <a:tailEnd/>
          </a:ln>
        </p:spPr>
      </p:pic>
      <p:sp>
        <p:nvSpPr>
          <p:cNvPr id="3" name="Rectangle 2"/>
          <p:cNvSpPr/>
          <p:nvPr/>
        </p:nvSpPr>
        <p:spPr>
          <a:xfrm>
            <a:off x="0" y="6211669"/>
            <a:ext cx="9144000" cy="369332"/>
          </a:xfrm>
          <a:prstGeom prst="rect">
            <a:avLst/>
          </a:prstGeom>
        </p:spPr>
        <p:txBody>
          <a:bodyPr wrap="square">
            <a:spAutoFit/>
          </a:bodyPr>
          <a:lstStyle/>
          <a:p>
            <a:r>
              <a:rPr lang="en-US" dirty="0"/>
              <a:t>http://www.utdallas.edu/~nrr150130/cs6375/2015fa/lects/Lecture_25_RL.pdf</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6124754"/>
          </a:xfrm>
          <a:prstGeom prst="rect">
            <a:avLst/>
          </a:prstGeom>
        </p:spPr>
        <p:txBody>
          <a:bodyPr wrap="square">
            <a:spAutoFit/>
          </a:bodyPr>
          <a:lstStyle/>
          <a:p>
            <a:r>
              <a:rPr lang="en-US" sz="2800" b="1" dirty="0">
                <a:solidFill>
                  <a:srgbClr val="FF0000"/>
                </a:solidFill>
              </a:rPr>
              <a:t>Q-learning: learning the action-value function</a:t>
            </a:r>
          </a:p>
          <a:p>
            <a:endParaRPr lang="en-US" sz="2800" b="1" dirty="0"/>
          </a:p>
          <a:p>
            <a:endParaRPr lang="en-US" sz="2800" b="1" dirty="0"/>
          </a:p>
          <a:p>
            <a:r>
              <a:rPr lang="en-US" sz="2800" b="1" dirty="0"/>
              <a:t>Q-learning</a:t>
            </a:r>
            <a:r>
              <a:rPr lang="en-US" sz="2800" dirty="0"/>
              <a:t> is a model-free </a:t>
            </a:r>
            <a:r>
              <a:rPr lang="en-US" sz="2800" dirty="0">
                <a:hlinkClick r:id="rId2" tooltip="Reinforcement learning"/>
              </a:rPr>
              <a:t>reinforcement learning</a:t>
            </a:r>
            <a:r>
              <a:rPr lang="en-US" sz="2800" dirty="0"/>
              <a:t> technique. It is able to compare the expected utility of the available actions (for a given state) without requiring a model of the environment. </a:t>
            </a:r>
          </a:p>
          <a:p>
            <a:endParaRPr lang="en-US" sz="2800" dirty="0"/>
          </a:p>
          <a:p>
            <a:r>
              <a:rPr lang="en-US" sz="2800" b="1" dirty="0"/>
              <a:t>Deep Q-learning</a:t>
            </a:r>
          </a:p>
          <a:p>
            <a:r>
              <a:rPr lang="en-US" sz="2800" dirty="0"/>
              <a:t>An application of Q-learning to </a:t>
            </a:r>
            <a:r>
              <a:rPr lang="en-US" sz="2800" dirty="0">
                <a:hlinkClick r:id="rId3" tooltip="Deep learning"/>
              </a:rPr>
              <a:t>deep learning</a:t>
            </a:r>
            <a:r>
              <a:rPr lang="en-US" sz="2800" dirty="0"/>
              <a:t>, by </a:t>
            </a:r>
            <a:r>
              <a:rPr lang="en-US" sz="2800" dirty="0">
                <a:hlinkClick r:id="rId4" tooltip="Google DeepMind"/>
              </a:rPr>
              <a:t>Google </a:t>
            </a:r>
            <a:r>
              <a:rPr lang="en-US" sz="2800" dirty="0" err="1">
                <a:hlinkClick r:id="rId4" tooltip="Google DeepMind"/>
              </a:rPr>
              <a:t>DeepMind</a:t>
            </a:r>
            <a:r>
              <a:rPr lang="en-US" sz="2800" dirty="0"/>
              <a:t>, titled "deep reinforcement learning" or "deep Q-learning", was successful at playing </a:t>
            </a:r>
            <a:r>
              <a:rPr lang="en-US" sz="2800" dirty="0">
                <a:hlinkClick r:id="rId5" tooltip="Atari 2600"/>
              </a:rPr>
              <a:t>Atari 2600</a:t>
            </a:r>
            <a:r>
              <a:rPr lang="en-US" sz="2800" dirty="0"/>
              <a:t> games at expert human levels. </a:t>
            </a:r>
          </a:p>
          <a:p>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lstStyle/>
          <a:p>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-Learning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0" y="1447800"/>
            <a:ext cx="9144000" cy="4401205"/>
          </a:xfrm>
          <a:prstGeom prst="rect">
            <a:avLst/>
          </a:prstGeom>
        </p:spPr>
        <p:txBody>
          <a:bodyPr wrap="square">
            <a:spAutoFit/>
          </a:bodyPr>
          <a:lstStyle/>
          <a:p>
            <a:pPr marL="285750" indent="-285750">
              <a:buFont typeface="Wingdings" panose="05000000000000000000" pitchFamily="2" charset="2"/>
              <a:buChar char="§"/>
            </a:pPr>
            <a:r>
              <a:rPr lang="en-US" sz="2800" b="1" dirty="0">
                <a:solidFill>
                  <a:srgbClr val="000000"/>
                </a:solidFill>
                <a:latin typeface="Times New Roman" panose="02020603050405020304" pitchFamily="18" charset="0"/>
                <a:cs typeface="Times New Roman" panose="02020603050405020304" pitchFamily="18" charset="0"/>
              </a:rPr>
              <a:t>The central idea in </a:t>
            </a:r>
            <a:r>
              <a:rPr lang="en-US" sz="2800" b="1" i="1" dirty="0">
                <a:solidFill>
                  <a:srgbClr val="000000"/>
                </a:solidFill>
                <a:latin typeface="Times New Roman" panose="02020603050405020304" pitchFamily="18" charset="0"/>
                <a:cs typeface="Times New Roman" panose="02020603050405020304" pitchFamily="18" charset="0"/>
              </a:rPr>
              <a:t>Q</a:t>
            </a:r>
            <a:r>
              <a:rPr lang="en-US" sz="2800" b="1" dirty="0">
                <a:solidFill>
                  <a:srgbClr val="000000"/>
                </a:solidFill>
                <a:latin typeface="Times New Roman" panose="02020603050405020304" pitchFamily="18" charset="0"/>
                <a:cs typeface="Times New Roman" panose="02020603050405020304" pitchFamily="18" charset="0"/>
              </a:rPr>
              <a:t>-Learning is to recognize or learn the optimal action in every state visited by the system (also called the optimal policy) via trial and error.</a:t>
            </a:r>
          </a:p>
          <a:p>
            <a:pPr marL="285750" indent="-285750">
              <a:buFont typeface="Wingdings" panose="05000000000000000000" pitchFamily="2" charset="2"/>
              <a:buChar char="§"/>
            </a:pPr>
            <a:endParaRPr lang="en-US" sz="2800" b="1"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800" dirty="0">
              <a:solidFill>
                <a:srgbClr val="000000"/>
              </a:solidFill>
              <a:latin typeface="CMR10"/>
            </a:endParaRPr>
          </a:p>
          <a:p>
            <a:pPr marL="285750" indent="-285750">
              <a:buFont typeface="Wingdings" panose="05000000000000000000" pitchFamily="2" charset="2"/>
              <a:buChar char="§"/>
            </a:pPr>
            <a:r>
              <a:rPr lang="en-US" sz="2800" i="1" dirty="0">
                <a:solidFill>
                  <a:srgbClr val="000000"/>
                </a:solidFill>
                <a:latin typeface="CMSY10"/>
              </a:rPr>
              <a:t> </a:t>
            </a:r>
            <a:r>
              <a:rPr lang="en-US" sz="2800" dirty="0">
                <a:solidFill>
                  <a:srgbClr val="000000"/>
                </a:solidFill>
                <a:latin typeface="CMR10"/>
              </a:rPr>
              <a:t>The trial and error mechanism can be implemented within the real-world system (commonly seen in robotics) or within a simulator (commonly seen in management science / industrial engineering).</a:t>
            </a:r>
          </a:p>
          <a:p>
            <a:endParaRPr lang="en-US" sz="2800" dirty="0"/>
          </a:p>
        </p:txBody>
      </p:sp>
    </p:spTree>
    <p:extLst>
      <p:ext uri="{BB962C8B-B14F-4D97-AF65-F5344CB8AC3E}">
        <p14:creationId xmlns:p14="http://schemas.microsoft.com/office/powerpoint/2010/main" val="7106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8229600" cy="1143000"/>
          </a:xfrm>
        </p:spPr>
        <p:txBody>
          <a:bodyPr/>
          <a:lstStyle/>
          <a:p>
            <a:r>
              <a:rPr lang="en-US" dirty="0">
                <a:latin typeface="Times New Roman" panose="02020603050405020304" pitchFamily="18" charset="0"/>
                <a:cs typeface="Times New Roman" panose="02020603050405020304" pitchFamily="18" charset="0"/>
              </a:rPr>
              <a:t>Trial and error mechanism of RL</a:t>
            </a:r>
          </a:p>
        </p:txBody>
      </p:sp>
      <p:sp>
        <p:nvSpPr>
          <p:cNvPr id="3" name="Rectangle 2"/>
          <p:cNvSpPr/>
          <p:nvPr/>
        </p:nvSpPr>
        <p:spPr>
          <a:xfrm>
            <a:off x="3124200" y="1752600"/>
            <a:ext cx="2895600" cy="1447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4000" b="1" dirty="0">
                <a:ln w="0"/>
                <a:solidFill>
                  <a:schemeClr val="tx1"/>
                </a:solidFill>
                <a:effectLst>
                  <a:outerShdw blurRad="38100" dist="19050" dir="2700000" algn="tl" rotWithShape="0">
                    <a:schemeClr val="dk1">
                      <a:alpha val="40000"/>
                    </a:schemeClr>
                  </a:outerShdw>
                </a:effectLst>
              </a:rPr>
              <a:t>Simulator</a:t>
            </a:r>
          </a:p>
          <a:p>
            <a:pPr algn="ctr"/>
            <a:r>
              <a:rPr lang="en-US" dirty="0"/>
              <a:t>      (environment)</a:t>
            </a:r>
          </a:p>
        </p:txBody>
      </p:sp>
      <p:sp>
        <p:nvSpPr>
          <p:cNvPr id="4" name="Rectangle 3"/>
          <p:cNvSpPr/>
          <p:nvPr/>
        </p:nvSpPr>
        <p:spPr>
          <a:xfrm>
            <a:off x="3124200" y="4419600"/>
            <a:ext cx="2900516" cy="1295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4000" dirty="0"/>
              <a:t>RL Algorithm</a:t>
            </a:r>
          </a:p>
          <a:p>
            <a:pPr algn="ctr"/>
            <a:r>
              <a:rPr lang="en-US" dirty="0"/>
              <a:t>(Agent)</a:t>
            </a:r>
          </a:p>
        </p:txBody>
      </p:sp>
      <p:cxnSp>
        <p:nvCxnSpPr>
          <p:cNvPr id="6" name="Straight Arrow Connector 5"/>
          <p:cNvCxnSpPr>
            <a:stCxn id="3" idx="3"/>
          </p:cNvCxnSpPr>
          <p:nvPr/>
        </p:nvCxnSpPr>
        <p:spPr>
          <a:xfrm>
            <a:off x="6019800" y="2476500"/>
            <a:ext cx="1295400" cy="3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285703" y="2514600"/>
            <a:ext cx="29497" cy="2495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019800" y="4953000"/>
            <a:ext cx="129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1"/>
          </p:cNvCxnSpPr>
          <p:nvPr/>
        </p:nvCxnSpPr>
        <p:spPr>
          <a:xfrm flipH="1">
            <a:off x="1981200" y="50673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981200" y="2590800"/>
            <a:ext cx="0" cy="247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81200" y="259080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867400" y="3522702"/>
            <a:ext cx="1197764" cy="369332"/>
          </a:xfrm>
          <a:prstGeom prst="rect">
            <a:avLst/>
          </a:prstGeom>
        </p:spPr>
        <p:txBody>
          <a:bodyPr wrap="none">
            <a:spAutoFit/>
          </a:bodyPr>
          <a:lstStyle/>
          <a:p>
            <a:r>
              <a:rPr lang="en-US" dirty="0">
                <a:latin typeface="ArialMT"/>
              </a:rPr>
              <a:t>Feedback</a:t>
            </a:r>
            <a:endParaRPr lang="en-US" dirty="0"/>
          </a:p>
        </p:txBody>
      </p:sp>
      <p:sp>
        <p:nvSpPr>
          <p:cNvPr id="23" name="Down Arrow 22"/>
          <p:cNvSpPr/>
          <p:nvPr/>
        </p:nvSpPr>
        <p:spPr>
          <a:xfrm>
            <a:off x="7285703" y="333984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flipH="1" flipV="1">
            <a:off x="1444557" y="3359277"/>
            <a:ext cx="455134" cy="9395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132393" y="5301423"/>
            <a:ext cx="825867" cy="369332"/>
          </a:xfrm>
          <a:prstGeom prst="rect">
            <a:avLst/>
          </a:prstGeom>
        </p:spPr>
        <p:txBody>
          <a:bodyPr wrap="none">
            <a:spAutoFit/>
          </a:bodyPr>
          <a:lstStyle/>
          <a:p>
            <a:r>
              <a:rPr lang="en-US" dirty="0">
                <a:latin typeface="ArialMT"/>
              </a:rPr>
              <a:t>Action</a:t>
            </a:r>
            <a:endParaRPr lang="en-US" dirty="0"/>
          </a:p>
        </p:txBody>
      </p:sp>
    </p:spTree>
    <p:extLst>
      <p:ext uri="{BB962C8B-B14F-4D97-AF65-F5344CB8AC3E}">
        <p14:creationId xmlns:p14="http://schemas.microsoft.com/office/powerpoint/2010/main" val="13293078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cstate="print"/>
          <a:srcRect/>
          <a:stretch>
            <a:fillRect/>
          </a:stretch>
        </p:blipFill>
        <p:spPr bwMode="auto">
          <a:xfrm>
            <a:off x="0" y="0"/>
            <a:ext cx="5486400" cy="2971800"/>
          </a:xfrm>
          <a:prstGeom prst="rect">
            <a:avLst/>
          </a:prstGeom>
          <a:noFill/>
          <a:ln w="9525">
            <a:noFill/>
            <a:miter lim="800000"/>
            <a:headEnd/>
            <a:tailEnd/>
          </a:ln>
        </p:spPr>
      </p:pic>
      <p:sp>
        <p:nvSpPr>
          <p:cNvPr id="3" name="Title 1"/>
          <p:cNvSpPr txBox="1">
            <a:spLocks/>
          </p:cNvSpPr>
          <p:nvPr/>
        </p:nvSpPr>
        <p:spPr bwMode="auto">
          <a:xfrm>
            <a:off x="5486400" y="152400"/>
            <a:ext cx="4038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Trial and error mechanism of RL</a:t>
            </a:r>
          </a:p>
        </p:txBody>
      </p:sp>
      <p:sp>
        <p:nvSpPr>
          <p:cNvPr id="4" name="Rectangle 3"/>
          <p:cNvSpPr/>
          <p:nvPr/>
        </p:nvSpPr>
        <p:spPr>
          <a:xfrm>
            <a:off x="0" y="3318570"/>
            <a:ext cx="9144000" cy="3539430"/>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action selected by the RL agent is fed into the simulator. The simulator simulates the action, and the resultant feedback obtained is fed back into the knowledge-base (</a:t>
            </a:r>
            <a:r>
              <a:rPr lang="en-US" sz="2800" i="1" dirty="0">
                <a:latin typeface="Times New Roman" panose="02020603050405020304" pitchFamily="18" charset="0"/>
                <a:cs typeface="Times New Roman" panose="02020603050405020304" pitchFamily="18" charset="0"/>
              </a:rPr>
              <a:t>Q</a:t>
            </a:r>
            <a:r>
              <a:rPr lang="en-US" sz="2800" dirty="0">
                <a:latin typeface="Times New Roman" panose="02020603050405020304" pitchFamily="18" charset="0"/>
                <a:cs typeface="Times New Roman" panose="02020603050405020304" pitchFamily="18" charset="0"/>
              </a:rPr>
              <a:t>-factors) of the agent. </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agent uses the RL algorithm to update its knowledge-base, becomes smarter in the process, and then selects a better action.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578"/>
                                        </p:tgtEl>
                                        <p:attrNameLst>
                                          <p:attrName>style.visibility</p:attrName>
                                        </p:attrNameLst>
                                      </p:cBhvr>
                                      <p:to>
                                        <p:strVal val="visible"/>
                                      </p:to>
                                    </p:set>
                                    <p:anim calcmode="lin" valueType="num">
                                      <p:cBhvr additive="base">
                                        <p:cTn id="13" dur="500" fill="hold"/>
                                        <p:tgtEl>
                                          <p:spTgt spid="152578"/>
                                        </p:tgtEl>
                                        <p:attrNameLst>
                                          <p:attrName>ppt_x</p:attrName>
                                        </p:attrNameLst>
                                      </p:cBhvr>
                                      <p:tavLst>
                                        <p:tav tm="0">
                                          <p:val>
                                            <p:strVal val="#ppt_x"/>
                                          </p:val>
                                        </p:tav>
                                        <p:tav tm="100000">
                                          <p:val>
                                            <p:strVal val="#ppt_x"/>
                                          </p:val>
                                        </p:tav>
                                      </p:tavLst>
                                    </p:anim>
                                    <p:anim calcmode="lin" valueType="num">
                                      <p:cBhvr additive="base">
                                        <p:cTn id="14" dur="500" fill="hold"/>
                                        <p:tgtEl>
                                          <p:spTgt spid="15257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987" y="381000"/>
            <a:ext cx="8229600" cy="1143000"/>
          </a:xfrm>
        </p:spPr>
        <p:txBody>
          <a:bodyPr/>
          <a:lstStyle/>
          <a:p>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-Learning: Working Mechanism</a:t>
            </a:r>
          </a:p>
        </p:txBody>
      </p:sp>
      <p:sp>
        <p:nvSpPr>
          <p:cNvPr id="3" name="Rectangle 2"/>
          <p:cNvSpPr/>
          <p:nvPr/>
        </p:nvSpPr>
        <p:spPr>
          <a:xfrm>
            <a:off x="0" y="1524000"/>
            <a:ext cx="8991600" cy="5109091"/>
          </a:xfrm>
          <a:prstGeom prst="rect">
            <a:avLst/>
          </a:prstGeom>
        </p:spPr>
        <p:txBody>
          <a:bodyPr wrap="square">
            <a:spAutoFit/>
          </a:bodyPr>
          <a:lstStyle/>
          <a:p>
            <a:pPr marL="285750" indent="-285750">
              <a:buFont typeface="Arial" panose="020B0604020202020204" pitchFamily="34" charset="0"/>
              <a:buChar char="•"/>
            </a:pPr>
            <a:r>
              <a:rPr lang="en-US" sz="2800" b="1" dirty="0">
                <a:solidFill>
                  <a:srgbClr val="000000"/>
                </a:solidFill>
                <a:latin typeface="Times New Roman" panose="02020603050405020304" pitchFamily="18" charset="0"/>
                <a:cs typeface="Times New Roman" panose="02020603050405020304" pitchFamily="18" charset="0"/>
              </a:rPr>
              <a:t>The agent chooses an action, obtains feedback for that   action, and uses the feedback to update its database.</a:t>
            </a:r>
          </a:p>
          <a:p>
            <a:pPr marL="285750" indent="-285750">
              <a:buFont typeface="Arial" panose="020B0604020202020204" pitchFamily="34" charset="0"/>
              <a:buChar char="•"/>
            </a:pPr>
            <a:endParaRPr lang="en-US" sz="2800" b="1"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solidFill>
                  <a:srgbClr val="000000"/>
                </a:solidFill>
                <a:latin typeface="Times New Roman" panose="02020603050405020304" pitchFamily="18" charset="0"/>
                <a:cs typeface="Times New Roman" panose="02020603050405020304" pitchFamily="18" charset="0"/>
              </a:rPr>
              <a:t>In its database, </a:t>
            </a:r>
            <a:r>
              <a:rPr lang="en-US" sz="2800" b="1" dirty="0">
                <a:solidFill>
                  <a:srgbClr val="FF0000"/>
                </a:solidFill>
                <a:latin typeface="Times New Roman" panose="02020603050405020304" pitchFamily="18" charset="0"/>
                <a:cs typeface="Times New Roman" panose="02020603050405020304" pitchFamily="18" charset="0"/>
              </a:rPr>
              <a:t>the agent keeps a so-called </a:t>
            </a:r>
            <a:r>
              <a:rPr lang="en-US" sz="2800" b="1" i="1" dirty="0">
                <a:solidFill>
                  <a:srgbClr val="FF0000"/>
                </a:solidFill>
                <a:latin typeface="Times New Roman" panose="02020603050405020304" pitchFamily="18" charset="0"/>
                <a:cs typeface="Times New Roman" panose="02020603050405020304" pitchFamily="18" charset="0"/>
              </a:rPr>
              <a:t>Q</a:t>
            </a:r>
            <a:r>
              <a:rPr lang="en-US" sz="2800" b="1" dirty="0">
                <a:solidFill>
                  <a:srgbClr val="FF0000"/>
                </a:solidFill>
                <a:latin typeface="Times New Roman" panose="02020603050405020304" pitchFamily="18" charset="0"/>
                <a:cs typeface="Times New Roman" panose="02020603050405020304" pitchFamily="18" charset="0"/>
              </a:rPr>
              <a:t>-factor for every state-action pair</a:t>
            </a:r>
            <a:r>
              <a:rPr lang="en-US" sz="2800" b="1" dirty="0">
                <a:solidFill>
                  <a:srgbClr val="000000"/>
                </a:solidFill>
                <a:latin typeface="Times New Roman" panose="02020603050405020304" pitchFamily="18" charset="0"/>
                <a:cs typeface="Times New Roman" panose="02020603050405020304" pitchFamily="18" charset="0"/>
              </a:rPr>
              <a:t>. When the feedback for selecting an action in a state is </a:t>
            </a:r>
            <a:r>
              <a:rPr lang="en-US" sz="2800" b="1" dirty="0">
                <a:solidFill>
                  <a:srgbClr val="FB0000"/>
                </a:solidFill>
                <a:latin typeface="Times New Roman" panose="02020603050405020304" pitchFamily="18" charset="0"/>
                <a:cs typeface="Times New Roman" panose="02020603050405020304" pitchFamily="18" charset="0"/>
              </a:rPr>
              <a:t>positive</a:t>
            </a:r>
            <a:r>
              <a:rPr lang="en-US" sz="2800" b="1" dirty="0">
                <a:solidFill>
                  <a:srgbClr val="000000"/>
                </a:solidFill>
                <a:latin typeface="Times New Roman" panose="02020603050405020304" pitchFamily="18" charset="0"/>
                <a:cs typeface="Times New Roman" panose="02020603050405020304" pitchFamily="18" charset="0"/>
              </a:rPr>
              <a:t>, the associated </a:t>
            </a:r>
            <a:r>
              <a:rPr lang="en-US" sz="2800" b="1" i="1" dirty="0">
                <a:solidFill>
                  <a:srgbClr val="000000"/>
                </a:solidFill>
                <a:latin typeface="Times New Roman" panose="02020603050405020304" pitchFamily="18" charset="0"/>
                <a:cs typeface="Times New Roman" panose="02020603050405020304" pitchFamily="18" charset="0"/>
              </a:rPr>
              <a:t>Q</a:t>
            </a:r>
            <a:r>
              <a:rPr lang="en-US" sz="2800" b="1" dirty="0">
                <a:solidFill>
                  <a:srgbClr val="000000"/>
                </a:solidFill>
                <a:latin typeface="Times New Roman" panose="02020603050405020304" pitchFamily="18" charset="0"/>
                <a:cs typeface="Times New Roman" panose="02020603050405020304" pitchFamily="18" charset="0"/>
              </a:rPr>
              <a:t>-factor’s value is </a:t>
            </a:r>
            <a:r>
              <a:rPr lang="en-US" sz="2800" b="1" dirty="0">
                <a:solidFill>
                  <a:srgbClr val="FB0000"/>
                </a:solidFill>
                <a:latin typeface="Times New Roman" panose="02020603050405020304" pitchFamily="18" charset="0"/>
                <a:cs typeface="Times New Roman" panose="02020603050405020304" pitchFamily="18" charset="0"/>
              </a:rPr>
              <a:t>increased</a:t>
            </a:r>
            <a:r>
              <a:rPr lang="en-US" sz="2800" b="1" dirty="0">
                <a:solidFill>
                  <a:srgbClr val="000000"/>
                </a:solidFill>
                <a:latin typeface="Times New Roman" panose="02020603050405020304" pitchFamily="18" charset="0"/>
                <a:cs typeface="Times New Roman" panose="02020603050405020304" pitchFamily="18" charset="0"/>
              </a:rPr>
              <a:t>, while if the feedback is </a:t>
            </a:r>
            <a:r>
              <a:rPr lang="en-US" sz="2800" b="1" dirty="0">
                <a:solidFill>
                  <a:srgbClr val="0000FF"/>
                </a:solidFill>
                <a:latin typeface="Times New Roman" panose="02020603050405020304" pitchFamily="18" charset="0"/>
                <a:cs typeface="Times New Roman" panose="02020603050405020304" pitchFamily="18" charset="0"/>
              </a:rPr>
              <a:t>negative</a:t>
            </a:r>
            <a:r>
              <a:rPr lang="en-US" sz="2800" b="1" dirty="0">
                <a:solidFill>
                  <a:srgbClr val="000000"/>
                </a:solidFill>
                <a:latin typeface="Times New Roman" panose="02020603050405020304" pitchFamily="18" charset="0"/>
                <a:cs typeface="Times New Roman" panose="02020603050405020304" pitchFamily="18" charset="0"/>
              </a:rPr>
              <a:t>, the value is </a:t>
            </a:r>
            <a:r>
              <a:rPr lang="en-US" sz="2800" b="1" dirty="0">
                <a:solidFill>
                  <a:srgbClr val="0000FF"/>
                </a:solidFill>
                <a:latin typeface="Times New Roman" panose="02020603050405020304" pitchFamily="18" charset="0"/>
                <a:cs typeface="Times New Roman" panose="02020603050405020304" pitchFamily="18" charset="0"/>
              </a:rPr>
              <a:t>decreased</a:t>
            </a:r>
            <a:r>
              <a:rPr lang="en-US" sz="2800" b="1" dirty="0">
                <a:solidFill>
                  <a:srgbClr val="000000"/>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b="1" dirty="0">
              <a:solidFill>
                <a:srgbClr val="00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solidFill>
                  <a:srgbClr val="000000"/>
                </a:solidFill>
                <a:latin typeface="Times New Roman" panose="02020603050405020304" pitchFamily="18" charset="0"/>
                <a:cs typeface="Times New Roman" panose="02020603050405020304" pitchFamily="18" charset="0"/>
              </a:rPr>
              <a:t>The feedback consists of the immediate revenue or reward plus the value of the next state.</a:t>
            </a:r>
          </a:p>
          <a:p>
            <a:endParaRPr lang="en-US" dirty="0"/>
          </a:p>
        </p:txBody>
      </p:sp>
    </p:spTree>
    <p:extLst>
      <p:ext uri="{BB962C8B-B14F-4D97-AF65-F5344CB8AC3E}">
        <p14:creationId xmlns:p14="http://schemas.microsoft.com/office/powerpoint/2010/main" val="13284493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2515"/>
            <a:ext cx="8229600" cy="1143000"/>
          </a:xfrm>
        </p:spPr>
        <p:txBody>
          <a:bodyPr/>
          <a:lstStyle/>
          <a:p>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-Learning: Feedback</a:t>
            </a:r>
          </a:p>
        </p:txBody>
      </p:sp>
      <p:sp>
        <p:nvSpPr>
          <p:cNvPr id="3" name="Rectangle 2"/>
          <p:cNvSpPr/>
          <p:nvPr/>
        </p:nvSpPr>
        <p:spPr>
          <a:xfrm>
            <a:off x="0" y="1417638"/>
            <a:ext cx="9144000" cy="3539430"/>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The immediate reward is denoted by </a:t>
            </a:r>
            <a:r>
              <a:rPr lang="en-US" sz="2800" i="1" dirty="0">
                <a:solidFill>
                  <a:srgbClr val="000000"/>
                </a:solidFill>
                <a:latin typeface="Times New Roman" panose="02020603050405020304" pitchFamily="18" charset="0"/>
                <a:cs typeface="Times New Roman" panose="02020603050405020304" pitchFamily="18" charset="0"/>
              </a:rPr>
              <a:t>r</a:t>
            </a:r>
            <a:r>
              <a:rPr lang="en-US" sz="2800" dirty="0">
                <a:solidFill>
                  <a:srgbClr val="000000"/>
                </a:solidFill>
                <a:latin typeface="Times New Roman" panose="02020603050405020304" pitchFamily="18" charset="0"/>
                <a:cs typeface="Times New Roman" panose="02020603050405020304" pitchFamily="18" charset="0"/>
              </a:rPr>
              <a:t>(</a:t>
            </a:r>
            <a:r>
              <a:rPr lang="en-US" sz="2800" i="1" dirty="0">
                <a:solidFill>
                  <a:srgbClr val="000000"/>
                </a:solidFill>
                <a:latin typeface="Times New Roman" panose="02020603050405020304" pitchFamily="18" charset="0"/>
                <a:cs typeface="Times New Roman" panose="02020603050405020304" pitchFamily="18" charset="0"/>
              </a:rPr>
              <a:t>s, a, s’</a:t>
            </a:r>
            <a:r>
              <a:rPr lang="en-US" sz="2800" dirty="0">
                <a:solidFill>
                  <a:srgbClr val="000000"/>
                </a:solidFill>
                <a:latin typeface="Times New Roman" panose="02020603050405020304" pitchFamily="18" charset="0"/>
                <a:cs typeface="Times New Roman" panose="02020603050405020304" pitchFamily="18" charset="0"/>
              </a:rPr>
              <a:t>), where s is the current state, </a:t>
            </a:r>
            <a:r>
              <a:rPr lang="en-US" sz="2800" i="1" dirty="0">
                <a:solidFill>
                  <a:srgbClr val="000000"/>
                </a:solidFill>
                <a:latin typeface="Times New Roman" panose="02020603050405020304" pitchFamily="18" charset="0"/>
                <a:cs typeface="Times New Roman" panose="02020603050405020304" pitchFamily="18" charset="0"/>
              </a:rPr>
              <a:t>a </a:t>
            </a:r>
            <a:r>
              <a:rPr lang="en-US" sz="2800" dirty="0">
                <a:solidFill>
                  <a:srgbClr val="000000"/>
                </a:solidFill>
                <a:latin typeface="Times New Roman" panose="02020603050405020304" pitchFamily="18" charset="0"/>
                <a:cs typeface="Times New Roman" panose="02020603050405020304" pitchFamily="18" charset="0"/>
              </a:rPr>
              <a:t>the action chosen in the current state, and </a:t>
            </a:r>
            <a:r>
              <a:rPr lang="en-US" sz="2800" i="1" dirty="0">
                <a:solidFill>
                  <a:srgbClr val="000000"/>
                </a:solidFill>
                <a:latin typeface="Times New Roman" panose="02020603050405020304" pitchFamily="18" charset="0"/>
                <a:cs typeface="Times New Roman" panose="02020603050405020304" pitchFamily="18" charset="0"/>
              </a:rPr>
              <a:t>s’ </a:t>
            </a:r>
            <a:r>
              <a:rPr lang="en-US" sz="2800" dirty="0">
                <a:solidFill>
                  <a:srgbClr val="000000"/>
                </a:solidFill>
                <a:latin typeface="Times New Roman" panose="02020603050405020304" pitchFamily="18" charset="0"/>
                <a:cs typeface="Times New Roman" panose="02020603050405020304" pitchFamily="18" charset="0"/>
              </a:rPr>
              <a:t>the next state.</a:t>
            </a:r>
          </a:p>
          <a:p>
            <a:pPr marL="457200" indent="-457200">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The value of any state is given by the maximum </a:t>
            </a:r>
            <a:r>
              <a:rPr lang="en-US" sz="2800" i="1" dirty="0">
                <a:solidFill>
                  <a:srgbClr val="000000"/>
                </a:solidFill>
                <a:latin typeface="Times New Roman" panose="02020603050405020304" pitchFamily="18" charset="0"/>
                <a:cs typeface="Times New Roman" panose="02020603050405020304" pitchFamily="18" charset="0"/>
              </a:rPr>
              <a:t>Q</a:t>
            </a:r>
            <a:r>
              <a:rPr lang="en-US" sz="2800" dirty="0">
                <a:solidFill>
                  <a:srgbClr val="000000"/>
                </a:solidFill>
                <a:latin typeface="Times New Roman" panose="02020603050405020304" pitchFamily="18" charset="0"/>
                <a:cs typeface="Times New Roman" panose="02020603050405020304" pitchFamily="18" charset="0"/>
              </a:rPr>
              <a:t>-factor in that state. Thus, if there are two actions in each state, the value of a state is the maximum of the two </a:t>
            </a:r>
            <a:r>
              <a:rPr lang="en-US" sz="2800" i="1" dirty="0">
                <a:solidFill>
                  <a:srgbClr val="000000"/>
                </a:solidFill>
                <a:latin typeface="Times New Roman" panose="02020603050405020304" pitchFamily="18" charset="0"/>
                <a:cs typeface="Times New Roman" panose="02020603050405020304" pitchFamily="18" charset="0"/>
              </a:rPr>
              <a:t>Q</a:t>
            </a:r>
            <a:r>
              <a:rPr lang="en-US" sz="2800" dirty="0">
                <a:solidFill>
                  <a:srgbClr val="000000"/>
                </a:solidFill>
                <a:latin typeface="Times New Roman" panose="02020603050405020304" pitchFamily="18" charset="0"/>
                <a:cs typeface="Times New Roman" panose="02020603050405020304" pitchFamily="18" charset="0"/>
              </a:rPr>
              <a:t>-factors for that state.</a:t>
            </a:r>
          </a:p>
          <a:p>
            <a:pPr marL="457200" indent="-457200">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46180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6982"/>
            <a:ext cx="8229600" cy="1143000"/>
          </a:xfrm>
        </p:spPr>
        <p:txBody>
          <a:bodyPr/>
          <a:lstStyle/>
          <a:p>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-Learning: Algorithm</a:t>
            </a:r>
          </a:p>
        </p:txBody>
      </p:sp>
      <p:sp>
        <p:nvSpPr>
          <p:cNvPr id="3" name="Rectangle 2"/>
          <p:cNvSpPr/>
          <p:nvPr/>
        </p:nvSpPr>
        <p:spPr>
          <a:xfrm>
            <a:off x="381000" y="1600200"/>
            <a:ext cx="8001000" cy="1508105"/>
          </a:xfrm>
          <a:prstGeom prst="rect">
            <a:avLst/>
          </a:prstGeom>
        </p:spPr>
        <p:txBody>
          <a:bodyPr wrap="square">
            <a:spAutoFit/>
          </a:bodyPr>
          <a:lstStyle/>
          <a:p>
            <a:r>
              <a:rPr lang="en-US" sz="2800" dirty="0">
                <a:solidFill>
                  <a:srgbClr val="000000"/>
                </a:solidFill>
                <a:latin typeface="Times New Roman" panose="02020603050405020304" pitchFamily="18" charset="0"/>
                <a:cs typeface="Times New Roman" panose="02020603050405020304" pitchFamily="18" charset="0"/>
              </a:rPr>
              <a:t>Mathematically:</a:t>
            </a:r>
          </a:p>
          <a:p>
            <a:endParaRPr lang="en-US" sz="2800" dirty="0">
              <a:solidFill>
                <a:srgbClr val="000000"/>
              </a:solidFill>
              <a:latin typeface="Times New Roman" panose="02020603050405020304" pitchFamily="18" charset="0"/>
              <a:cs typeface="Times New Roman" panose="02020603050405020304" pitchFamily="18" charset="0"/>
            </a:endParaRPr>
          </a:p>
          <a:p>
            <a:r>
              <a:rPr lang="en-US" dirty="0"/>
              <a:t>Q [s, a] = </a:t>
            </a:r>
            <a:r>
              <a:rPr lang="en-US" dirty="0">
                <a:solidFill>
                  <a:srgbClr val="FF0000"/>
                </a:solidFill>
              </a:rPr>
              <a:t>immediate reward +discounted reward</a:t>
            </a:r>
          </a:p>
          <a:p>
            <a:r>
              <a:rPr lang="en-US" dirty="0"/>
              <a:t>Q represents value of taking action ‘a’ in state ‘s’</a:t>
            </a:r>
          </a:p>
        </p:txBody>
      </p:sp>
      <mc:AlternateContent xmlns:mc="http://schemas.openxmlformats.org/markup-compatibility/2006" xmlns:a14="http://schemas.microsoft.com/office/drawing/2010/main">
        <mc:Choice Requires="a14">
          <p:sp>
            <p:nvSpPr>
              <p:cNvPr id="4" name="TextBox 3"/>
              <p:cNvSpPr txBox="1"/>
              <p:nvPr/>
            </p:nvSpPr>
            <p:spPr>
              <a:xfrm>
                <a:off x="647700" y="3388523"/>
                <a:ext cx="7467600" cy="3241337"/>
              </a:xfrm>
              <a:prstGeom prst="rect">
                <a:avLst/>
              </a:prstGeom>
              <a:noFill/>
            </p:spPr>
            <p:txBody>
              <a:bodyPr wrap="square" rtlCol="0">
                <a:spAutoFit/>
              </a:bodyPr>
              <a:lstStyle/>
              <a:p>
                <a14:m>
                  <m:oMath xmlns:m="http://schemas.openxmlformats.org/officeDocument/2006/math">
                    <m:sSup>
                      <m:sSupPr>
                        <m:ctrlPr>
                          <a:rPr lang="en-US" sz="2800" i="1" smtClean="0">
                            <a:latin typeface="Cambria Math" panose="02040503050406030204" pitchFamily="18" charset="0"/>
                            <a:cs typeface="Times New Roman" pitchFamily="18" charset="0"/>
                          </a:rPr>
                        </m:ctrlPr>
                      </m:sSupPr>
                      <m:e>
                        <m:r>
                          <a:rPr lang="el-GR" sz="2800" i="1">
                            <a:latin typeface="Cambria Math" panose="02040503050406030204" pitchFamily="18" charset="0"/>
                            <a:cs typeface="Times New Roman" pitchFamily="18" charset="0"/>
                          </a:rPr>
                          <m:t>𝜋</m:t>
                        </m:r>
                      </m:e>
                      <m:sup>
                        <m:r>
                          <a:rPr lang="en-US" sz="2800" i="1">
                            <a:latin typeface="Cambria Math" panose="02040503050406030204" pitchFamily="18" charset="0"/>
                            <a:ea typeface="Cambria Math" panose="02040503050406030204" pitchFamily="18" charset="0"/>
                            <a:cs typeface="Times New Roman" pitchFamily="18" charset="0"/>
                          </a:rPr>
                          <m:t>∗</m:t>
                        </m:r>
                      </m:sup>
                    </m:sSup>
                  </m:oMath>
                </a14:m>
                <a:r>
                  <a:rPr lang="en-US" sz="2800" i="1" dirty="0">
                    <a:latin typeface="Times New Roman" pitchFamily="18" charset="0"/>
                    <a:cs typeface="Times New Roman" pitchFamily="18" charset="0"/>
                  </a:rPr>
                  <a:t>(s)  =</a:t>
                </a:r>
                <a14:m>
                  <m:oMath xmlns:m="http://schemas.openxmlformats.org/officeDocument/2006/math">
                    <m:func>
                      <m:funcPr>
                        <m:ctrlPr>
                          <a:rPr lang="en-US" sz="2800" i="1" smtClean="0">
                            <a:latin typeface="Cambria Math" panose="02040503050406030204" pitchFamily="18" charset="0"/>
                            <a:cs typeface="Times New Roman" pitchFamily="18" charset="0"/>
                          </a:rPr>
                        </m:ctrlPr>
                      </m:funcPr>
                      <m:fName>
                        <m:limLow>
                          <m:limLowPr>
                            <m:ctrlPr>
                              <a:rPr lang="en-US" sz="2800" i="1" smtClean="0">
                                <a:latin typeface="Cambria Math" panose="02040503050406030204" pitchFamily="18" charset="0"/>
                                <a:cs typeface="Times New Roman" pitchFamily="18" charset="0"/>
                              </a:rPr>
                            </m:ctrlPr>
                          </m:limLowPr>
                          <m:e>
                            <m:r>
                              <m:rPr>
                                <m:sty m:val="p"/>
                              </m:rPr>
                              <a:rPr lang="en-US" sz="2800" b="0" i="0" smtClean="0">
                                <a:latin typeface="Cambria Math" panose="02040503050406030204" pitchFamily="18" charset="0"/>
                                <a:cs typeface="Times New Roman" pitchFamily="18" charset="0"/>
                              </a:rPr>
                              <m:t>arg</m:t>
                            </m:r>
                            <m:r>
                              <m:rPr>
                                <m:sty m:val="p"/>
                              </m:rPr>
                              <a:rPr lang="en-US" sz="2800" i="0" smtClean="0">
                                <a:latin typeface="Cambria Math" panose="02040503050406030204" pitchFamily="18" charset="0"/>
                                <a:cs typeface="Times New Roman" pitchFamily="18" charset="0"/>
                              </a:rPr>
                              <m:t>max</m:t>
                            </m:r>
                          </m:e>
                          <m:lim>
                            <m:r>
                              <a:rPr lang="en-US" sz="2800" b="0" i="1" smtClean="0">
                                <a:latin typeface="Cambria Math" panose="02040503050406030204" pitchFamily="18" charset="0"/>
                                <a:cs typeface="Times New Roman" pitchFamily="18" charset="0"/>
                              </a:rPr>
                              <m:t>𝑎</m:t>
                            </m:r>
                          </m:lim>
                        </m:limLow>
                      </m:fName>
                      <m:e>
                        <m:r>
                          <a:rPr lang="en-US" sz="2800" b="0" i="1" smtClean="0">
                            <a:latin typeface="Cambria Math" panose="02040503050406030204" pitchFamily="18" charset="0"/>
                            <a:cs typeface="Times New Roman" pitchFamily="18" charset="0"/>
                          </a:rPr>
                          <m:t>𝑄</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𝑠</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𝑎</m:t>
                        </m:r>
                        <m:r>
                          <a:rPr lang="en-US" sz="2800" b="0" i="1" smtClean="0">
                            <a:latin typeface="Cambria Math" panose="02040503050406030204" pitchFamily="18" charset="0"/>
                            <a:cs typeface="Times New Roman" pitchFamily="18" charset="0"/>
                          </a:rPr>
                          <m:t>)</m:t>
                        </m:r>
                      </m:e>
                    </m:func>
                  </m:oMath>
                </a14:m>
                <a:endParaRPr lang="en-US" sz="2800" i="1" dirty="0">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US" sz="2800" i="1">
                            <a:latin typeface="Cambria Math" panose="02040503050406030204" pitchFamily="18" charset="0"/>
                            <a:cs typeface="Times New Roman" pitchFamily="18" charset="0"/>
                          </a:rPr>
                        </m:ctrlPr>
                      </m:sSupPr>
                      <m:e>
                        <m:r>
                          <a:rPr lang="en-US" sz="2800" i="1">
                            <a:latin typeface="Cambria Math" panose="02040503050406030204" pitchFamily="18" charset="0"/>
                            <a:cs typeface="Times New Roman" pitchFamily="18" charset="0"/>
                          </a:rPr>
                          <m:t>𝑣</m:t>
                        </m:r>
                      </m:e>
                      <m:sup>
                        <m:r>
                          <a:rPr lang="en-US" sz="2800" i="1">
                            <a:latin typeface="Cambria Math" panose="02040503050406030204" pitchFamily="18" charset="0"/>
                            <a:ea typeface="Cambria Math" panose="02040503050406030204" pitchFamily="18" charset="0"/>
                            <a:cs typeface="Times New Roman" pitchFamily="18" charset="0"/>
                          </a:rPr>
                          <m:t>∗</m:t>
                        </m:r>
                      </m:sup>
                    </m:sSup>
                  </m:oMath>
                </a14:m>
                <a:r>
                  <a:rPr lang="en-US" sz="2800" i="1" dirty="0">
                    <a:latin typeface="Times New Roman" pitchFamily="18" charset="0"/>
                    <a:cs typeface="Times New Roman" pitchFamily="18" charset="0"/>
                  </a:rPr>
                  <a:t>(s) </a:t>
                </a:r>
                <a14:m>
                  <m:oMath xmlns:m="http://schemas.openxmlformats.org/officeDocument/2006/math">
                    <m:func>
                      <m:funcPr>
                        <m:ctrlPr>
                          <a:rPr lang="en-US" sz="2800" i="1">
                            <a:latin typeface="Cambria Math" panose="02040503050406030204" pitchFamily="18" charset="0"/>
                            <a:cs typeface="Times New Roman" pitchFamily="18" charset="0"/>
                          </a:rPr>
                        </m:ctrlPr>
                      </m:funcPr>
                      <m:fName>
                        <m:limLow>
                          <m:limLowPr>
                            <m:ctrlPr>
                              <a:rPr lang="en-US" sz="2800" i="1">
                                <a:latin typeface="Cambria Math" panose="02040503050406030204" pitchFamily="18" charset="0"/>
                                <a:cs typeface="Times New Roman" pitchFamily="18" charset="0"/>
                              </a:rPr>
                            </m:ctrlPr>
                          </m:limLowPr>
                          <m:e>
                            <m:r>
                              <a:rPr lang="en-US" sz="2800" b="0" i="0" smtClean="0">
                                <a:latin typeface="Cambria Math" panose="02040503050406030204" pitchFamily="18" charset="0"/>
                                <a:cs typeface="Times New Roman" pitchFamily="18" charset="0"/>
                              </a:rPr>
                              <m:t>=</m:t>
                            </m:r>
                            <m:r>
                              <m:rPr>
                                <m:sty m:val="p"/>
                              </m:rPr>
                              <a:rPr lang="en-US" sz="2800">
                                <a:latin typeface="Cambria Math" panose="02040503050406030204" pitchFamily="18" charset="0"/>
                                <a:cs typeface="Times New Roman" pitchFamily="18" charset="0"/>
                              </a:rPr>
                              <m:t>max</m:t>
                            </m:r>
                          </m:e>
                          <m:lim>
                            <m:r>
                              <a:rPr lang="en-US" sz="2800" i="1">
                                <a:latin typeface="Cambria Math" panose="02040503050406030204" pitchFamily="18" charset="0"/>
                                <a:cs typeface="Times New Roman" pitchFamily="18" charset="0"/>
                              </a:rPr>
                              <m:t>𝑎</m:t>
                            </m:r>
                          </m:lim>
                        </m:limLow>
                      </m:fName>
                      <m:e>
                        <m:r>
                          <a:rPr lang="en-US" sz="2800" i="1">
                            <a:latin typeface="Cambria Math" panose="02040503050406030204" pitchFamily="18" charset="0"/>
                            <a:cs typeface="Times New Roman" pitchFamily="18" charset="0"/>
                          </a:rPr>
                          <m:t>𝑄</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𝑠</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𝑎</m:t>
                        </m:r>
                        <m:r>
                          <a:rPr lang="en-US" sz="2800" i="1">
                            <a:latin typeface="Cambria Math" panose="02040503050406030204" pitchFamily="18" charset="0"/>
                            <a:cs typeface="Times New Roman" pitchFamily="18" charset="0"/>
                          </a:rPr>
                          <m:t>)</m:t>
                        </m:r>
                      </m:e>
                    </m:func>
                  </m:oMath>
                </a14:m>
                <a:endParaRPr lang="en-US" sz="2800" dirty="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a:p>
                <a14:m>
                  <m:oMath xmlns:m="http://schemas.openxmlformats.org/officeDocument/2006/math">
                    <m:sSup>
                      <m:sSupPr>
                        <m:ctrlPr>
                          <a:rPr lang="en-US" sz="2800" i="1">
                            <a:latin typeface="Cambria Math" panose="02040503050406030204" pitchFamily="18" charset="0"/>
                            <a:cs typeface="Times New Roman" pitchFamily="18" charset="0"/>
                          </a:rPr>
                        </m:ctrlPr>
                      </m:sSupPr>
                      <m:e>
                        <m:r>
                          <a:rPr lang="el-GR" sz="2800" i="1">
                            <a:latin typeface="Cambria Math" panose="02040503050406030204" pitchFamily="18" charset="0"/>
                            <a:cs typeface="Times New Roman" pitchFamily="18" charset="0"/>
                          </a:rPr>
                          <m:t>𝜋</m:t>
                        </m:r>
                      </m:e>
                      <m:sup>
                        <m:r>
                          <a:rPr lang="en-US" sz="2800" i="1">
                            <a:latin typeface="Cambria Math" panose="02040503050406030204" pitchFamily="18" charset="0"/>
                            <a:ea typeface="Cambria Math" panose="02040503050406030204" pitchFamily="18" charset="0"/>
                            <a:cs typeface="Times New Roman" pitchFamily="18" charset="0"/>
                          </a:rPr>
                          <m:t>∗</m:t>
                        </m:r>
                      </m:sup>
                    </m:sSup>
                  </m:oMath>
                </a14:m>
                <a:r>
                  <a:rPr lang="en-US" sz="2800" i="1" dirty="0">
                    <a:latin typeface="Times New Roman" pitchFamily="18" charset="0"/>
                    <a:cs typeface="Times New Roman" pitchFamily="18" charset="0"/>
                  </a:rPr>
                  <a:t>(s)  : </a:t>
                </a:r>
                <a:r>
                  <a:rPr lang="en-US" sz="2800" dirty="0">
                    <a:latin typeface="Times New Roman" pitchFamily="18" charset="0"/>
                    <a:cs typeface="Times New Roman" pitchFamily="18" charset="0"/>
                  </a:rPr>
                  <a:t>Policy for state s </a:t>
                </a:r>
              </a:p>
              <a:p>
                <a:endParaRPr lang="en-US" sz="2800" dirty="0">
                  <a:latin typeface="Times New Roman" pitchFamily="18" charset="0"/>
                  <a:cs typeface="Times New Roman" pitchFamily="18" charset="0"/>
                </a:endParaRPr>
              </a:p>
              <a:p>
                <a14:m>
                  <m:oMath xmlns:m="http://schemas.openxmlformats.org/officeDocument/2006/math">
                    <m:sSup>
                      <m:sSupPr>
                        <m:ctrlPr>
                          <a:rPr lang="en-US" sz="2800" i="1">
                            <a:latin typeface="Cambria Math" panose="02040503050406030204" pitchFamily="18" charset="0"/>
                            <a:cs typeface="Times New Roman" pitchFamily="18" charset="0"/>
                          </a:rPr>
                        </m:ctrlPr>
                      </m:sSupPr>
                      <m:e>
                        <m:r>
                          <a:rPr lang="en-US" sz="2800" b="0" i="1" smtClean="0">
                            <a:latin typeface="Cambria Math" panose="02040503050406030204" pitchFamily="18" charset="0"/>
                            <a:cs typeface="Times New Roman" pitchFamily="18" charset="0"/>
                          </a:rPr>
                          <m:t>𝑣</m:t>
                        </m:r>
                      </m:e>
                      <m:sup>
                        <m:r>
                          <a:rPr lang="en-US" sz="2800" i="1">
                            <a:latin typeface="Cambria Math" panose="02040503050406030204" pitchFamily="18" charset="0"/>
                            <a:ea typeface="Cambria Math" panose="02040503050406030204" pitchFamily="18" charset="0"/>
                            <a:cs typeface="Times New Roman" pitchFamily="18" charset="0"/>
                          </a:rPr>
                          <m:t>∗</m:t>
                        </m:r>
                      </m:sup>
                    </m:sSup>
                  </m:oMath>
                </a14:m>
                <a:r>
                  <a:rPr lang="en-US" sz="2800" i="1" dirty="0">
                    <a:latin typeface="Times New Roman" pitchFamily="18" charset="0"/>
                    <a:cs typeface="Times New Roman" pitchFamily="18" charset="0"/>
                  </a:rPr>
                  <a:t>(s)  : </a:t>
                </a:r>
                <a:r>
                  <a:rPr lang="en-US" sz="2800" dirty="0">
                    <a:latin typeface="Times New Roman" pitchFamily="18" charset="0"/>
                    <a:cs typeface="Times New Roman" pitchFamily="18" charset="0"/>
                  </a:rPr>
                  <a:t>optimal Policy for state s </a:t>
                </a:r>
              </a:p>
              <a:p>
                <a:endParaRPr lang="en-US" sz="2800" dirty="0">
                  <a:latin typeface="Times New Roman" pitchFamily="18" charset="0"/>
                  <a:cs typeface="Times New Roman"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47700" y="3388523"/>
                <a:ext cx="7467600" cy="3241337"/>
              </a:xfrm>
              <a:prstGeom prst="rect">
                <a:avLst/>
              </a:prstGeom>
              <a:blipFill rotWithShape="0">
                <a:blip r:embed="rId2" cstate="print"/>
                <a:stretch>
                  <a:fillRect t="-2068"/>
                </a:stretch>
              </a:blipFill>
            </p:spPr>
            <p:txBody>
              <a:bodyPr/>
              <a:lstStyle/>
              <a:p>
                <a:r>
                  <a:rPr lang="en-US">
                    <a:noFill/>
                  </a:rPr>
                  <a:t> </a:t>
                </a:r>
              </a:p>
            </p:txBody>
          </p:sp>
        </mc:Fallback>
      </mc:AlternateContent>
      <p:sp>
        <p:nvSpPr>
          <p:cNvPr id="5" name="Rectangle 4"/>
          <p:cNvSpPr/>
          <p:nvPr/>
        </p:nvSpPr>
        <p:spPr>
          <a:xfrm>
            <a:off x="5029200" y="4648200"/>
            <a:ext cx="4572000" cy="646331"/>
          </a:xfrm>
          <a:prstGeom prst="rect">
            <a:avLst/>
          </a:prstGeom>
        </p:spPr>
        <p:txBody>
          <a:bodyPr>
            <a:spAutoFit/>
          </a:bodyPr>
          <a:lstStyle/>
          <a:p>
            <a:r>
              <a:rPr lang="en-US" dirty="0"/>
              <a:t>http://people.revoledu.com/kardi/tutorial/ReinforcementLearning/</a:t>
            </a:r>
          </a:p>
        </p:txBody>
      </p:sp>
    </p:spTree>
    <p:extLst>
      <p:ext uri="{BB962C8B-B14F-4D97-AF65-F5344CB8AC3E}">
        <p14:creationId xmlns:p14="http://schemas.microsoft.com/office/powerpoint/2010/main" val="1549935406"/>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2286000" y="3105835"/>
            <a:ext cx="4572000" cy="646331"/>
          </a:xfrm>
          <a:prstGeom prst="rect">
            <a:avLst/>
          </a:prstGeom>
        </p:spPr>
        <p:txBody>
          <a:bodyPr>
            <a:spAutoFit/>
          </a:bodyPr>
          <a:lstStyle/>
          <a:p>
            <a:r>
              <a:rPr lang="en-US" dirty="0"/>
              <a:t>http://www0.cs.ucl.ac.uk/staff/d.silver/web/Teaching_files/MDP.pdf</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8991600" cy="6986528"/>
          </a:xfrm>
          <a:prstGeom prst="rect">
            <a:avLst/>
          </a:prstGeom>
        </p:spPr>
        <p:txBody>
          <a:bodyPr wrap="square">
            <a:spAutoFit/>
          </a:bodyPr>
          <a:lstStyle/>
          <a:p>
            <a:r>
              <a:rPr lang="en-US" sz="4400" dirty="0">
                <a:solidFill>
                  <a:srgbClr val="FF0000"/>
                </a:solidFill>
              </a:rPr>
              <a:t>Reinforcement Learning</a:t>
            </a:r>
          </a:p>
          <a:p>
            <a:endParaRPr lang="en-US" sz="4400" dirty="0">
              <a:solidFill>
                <a:srgbClr val="FF0000"/>
              </a:solidFill>
            </a:endParaRPr>
          </a:p>
          <a:p>
            <a:r>
              <a:rPr lang="en-US" sz="2400" dirty="0"/>
              <a:t>As the name suggests, this type of learning is used </a:t>
            </a:r>
            <a:r>
              <a:rPr lang="en-US" sz="2400" dirty="0">
                <a:solidFill>
                  <a:srgbClr val="FF0000"/>
                </a:solidFill>
              </a:rPr>
              <a:t>to reinforce or strengthen the network over some critic information. </a:t>
            </a:r>
          </a:p>
          <a:p>
            <a:endParaRPr lang="en-US" sz="2400" dirty="0"/>
          </a:p>
          <a:p>
            <a:endParaRPr lang="en-US" sz="2400" dirty="0"/>
          </a:p>
          <a:p>
            <a:r>
              <a:rPr lang="en-US" sz="2400" dirty="0"/>
              <a:t>During the training of network under reinforcement learning, the network receives some feedback from the environment. This learning process is similar to supervised learning, however we might have very less information.</a:t>
            </a:r>
          </a:p>
          <a:p>
            <a:endParaRPr lang="en-US" sz="2400" dirty="0"/>
          </a:p>
          <a:p>
            <a:endParaRPr lang="en-US" sz="2400" dirty="0"/>
          </a:p>
          <a:p>
            <a:r>
              <a:rPr lang="en-US" sz="2400" dirty="0"/>
              <a:t>This makes it somewhat similar to supervised learning.</a:t>
            </a:r>
          </a:p>
          <a:p>
            <a:endParaRPr lang="en-US" sz="2400" dirty="0"/>
          </a:p>
          <a:p>
            <a:r>
              <a:rPr lang="en-US" sz="2400" dirty="0"/>
              <a:t> </a:t>
            </a:r>
          </a:p>
          <a:p>
            <a:r>
              <a:rPr lang="en-US" sz="2400" dirty="0"/>
              <a:t> After receiving the feedback, the network performs adjustments of the weights to get better critic information in future.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 calcmode="lin" valueType="num">
                                      <p:cBhvr additive="base">
                                        <p:cTn id="3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 calcmode="lin" valueType="num">
                                      <p:cBhvr additive="base">
                                        <p:cTn id="3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884238"/>
          </a:xfrm>
        </p:spPr>
        <p:txBody>
          <a:bodyPr/>
          <a:lstStyle/>
          <a:p>
            <a:r>
              <a:rPr lang="en-US" dirty="0"/>
              <a:t>Exploration </a:t>
            </a:r>
            <a:r>
              <a:rPr lang="en-US" dirty="0" err="1"/>
              <a:t>vs</a:t>
            </a:r>
            <a:r>
              <a:rPr lang="en-US" dirty="0"/>
              <a:t> Exploitation</a:t>
            </a:r>
          </a:p>
        </p:txBody>
      </p:sp>
      <p:pic>
        <p:nvPicPr>
          <p:cNvPr id="3074" name="Picture 2" descr="D:\Nihal.M\Bits Pilani\SOP\Surekha Ma'am slides\exploreExploit.png"/>
          <p:cNvPicPr>
            <a:picLocks noChangeAspect="1" noChangeArrowheads="1"/>
          </p:cNvPicPr>
          <p:nvPr/>
        </p:nvPicPr>
        <p:blipFill>
          <a:blip r:embed="rId2" cstate="print"/>
          <a:srcRect/>
          <a:stretch>
            <a:fillRect/>
          </a:stretch>
        </p:blipFill>
        <p:spPr bwMode="auto">
          <a:xfrm>
            <a:off x="76200" y="1970444"/>
            <a:ext cx="4127500" cy="2753956"/>
          </a:xfrm>
          <a:prstGeom prst="rect">
            <a:avLst/>
          </a:prstGeom>
          <a:noFill/>
        </p:spPr>
      </p:pic>
      <p:sp>
        <p:nvSpPr>
          <p:cNvPr id="6" name="Content Placeholder 2"/>
          <p:cNvSpPr>
            <a:spLocks noGrp="1"/>
          </p:cNvSpPr>
          <p:nvPr>
            <p:ph sz="quarter" idx="1"/>
          </p:nvPr>
        </p:nvSpPr>
        <p:spPr>
          <a:xfrm>
            <a:off x="4343400" y="1143000"/>
            <a:ext cx="4572000" cy="5562600"/>
          </a:xfrm>
        </p:spPr>
        <p:txBody>
          <a:bodyPr>
            <a:normAutofit/>
          </a:bodyPr>
          <a:lstStyle/>
          <a:p>
            <a:pPr>
              <a:lnSpc>
                <a:spcPct val="90000"/>
              </a:lnSpc>
            </a:pPr>
            <a:r>
              <a:rPr lang="en-US" sz="2100" dirty="0"/>
              <a:t>now in real scenarios when we do q-learning, there is always a trade-off</a:t>
            </a:r>
          </a:p>
          <a:p>
            <a:pPr>
              <a:lnSpc>
                <a:spcPct val="90000"/>
              </a:lnSpc>
            </a:pPr>
            <a:r>
              <a:rPr lang="en-US" sz="2100" dirty="0"/>
              <a:t>should we continue to perform random actions to know the q-values of each state better? (or) </a:t>
            </a:r>
          </a:p>
          <a:p>
            <a:pPr>
              <a:lnSpc>
                <a:spcPct val="90000"/>
              </a:lnSpc>
            </a:pPr>
            <a:r>
              <a:rPr lang="en-US" sz="2100" dirty="0"/>
              <a:t>should we use our knowledge of the q-values to start acting optimally</a:t>
            </a:r>
          </a:p>
          <a:p>
            <a:pPr>
              <a:lnSpc>
                <a:spcPct val="90000"/>
              </a:lnSpc>
            </a:pPr>
            <a:r>
              <a:rPr lang="en-US" sz="2100" dirty="0" err="1"/>
              <a:t>i.e</a:t>
            </a:r>
            <a:r>
              <a:rPr lang="en-US" sz="2100" dirty="0"/>
              <a:t>, you know certain actions are good, but there are actions you haven’t tried out</a:t>
            </a:r>
          </a:p>
          <a:p>
            <a:pPr>
              <a:lnSpc>
                <a:spcPct val="90000"/>
              </a:lnSpc>
            </a:pPr>
            <a:r>
              <a:rPr lang="en-US" sz="2100" dirty="0"/>
              <a:t>so should you stop trying? but you may find something better</a:t>
            </a:r>
          </a:p>
          <a:p>
            <a:pPr>
              <a:lnSpc>
                <a:spcPct val="90000"/>
              </a:lnSpc>
            </a:pPr>
            <a:r>
              <a:rPr lang="en-US" sz="2100" dirty="0"/>
              <a:t>eventually we must stop exploring to act optimally,....but when do we stop?</a:t>
            </a:r>
          </a:p>
          <a:p>
            <a:pPr>
              <a:lnSpc>
                <a:spcPct val="90000"/>
              </a:lnSpc>
              <a:buNone/>
            </a:pPr>
            <a:endParaRPr lang="en-US" sz="2100" dirty="0">
              <a:sym typeface="Symbol"/>
            </a:endParaRPr>
          </a:p>
          <a:p>
            <a:pPr>
              <a:lnSpc>
                <a:spcPct val="90000"/>
              </a:lnSpc>
              <a:buFont typeface="Arial" charset="0"/>
              <a:buChar char="•"/>
            </a:pPr>
            <a:endParaRPr lang="en-US" dirty="0">
              <a:sym typeface="Symbol"/>
            </a:endParaRPr>
          </a:p>
          <a:p>
            <a:pPr lvl="2">
              <a:lnSpc>
                <a:spcPct val="90000"/>
              </a:lnSpc>
              <a:buNone/>
            </a:pPr>
            <a:endParaRPr lang="en-US" sz="1700" dirty="0">
              <a:sym typeface="Symbol"/>
            </a:endParaRPr>
          </a:p>
          <a:p>
            <a:endParaRPr lang="en-US" sz="2100" dirty="0">
              <a:sym typeface="Symbol"/>
            </a:endParaRPr>
          </a:p>
          <a:p>
            <a:endParaRPr lang="en-US" sz="21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wipe(down)">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down)">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wipe(down)">
                                      <p:cBhvr>
                                        <p:cTn id="28" dur="500"/>
                                        <p:tgtEl>
                                          <p:spTgt spid="6">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wipe(down)">
                                      <p:cBhvr>
                                        <p:cTn id="33" dur="500"/>
                                        <p:tgtEl>
                                          <p:spTgt spid="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wipe(down)">
                                      <p:cBhvr>
                                        <p:cTn id="3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381000"/>
            <a:ext cx="8229600" cy="1143000"/>
          </a:xfrm>
        </p:spPr>
        <p:txBody>
          <a:bodyPr/>
          <a:lstStyle/>
          <a:p>
            <a:r>
              <a:rPr lang="en-US" dirty="0"/>
              <a:t>Q Learning Example</a:t>
            </a:r>
          </a:p>
        </p:txBody>
      </p:sp>
      <p:sp>
        <p:nvSpPr>
          <p:cNvPr id="3" name="Rectangle 2"/>
          <p:cNvSpPr/>
          <p:nvPr/>
        </p:nvSpPr>
        <p:spPr>
          <a:xfrm>
            <a:off x="0" y="685800"/>
            <a:ext cx="8991600" cy="1815882"/>
          </a:xfrm>
          <a:prstGeom prst="rect">
            <a:avLst/>
          </a:prstGeom>
        </p:spPr>
        <p:txBody>
          <a:bodyPr wrap="square">
            <a:spAutoFit/>
          </a:bodyPr>
          <a:lstStyle/>
          <a:p>
            <a:pPr>
              <a:buFont typeface="Arial" pitchFamily="34" charset="0"/>
              <a:buChar char="•"/>
            </a:pPr>
            <a:r>
              <a:rPr lang="en-US" sz="2800" b="1" dirty="0">
                <a:latin typeface="Times New Roman" pitchFamily="18" charset="0"/>
                <a:cs typeface="Times New Roman" pitchFamily="18" charset="0"/>
              </a:rPr>
              <a:t>5 rooms in a building connected by doors</a:t>
            </a:r>
          </a:p>
          <a:p>
            <a:pPr>
              <a:buFont typeface="Arial" pitchFamily="34" charset="0"/>
              <a:buChar char="•"/>
            </a:pPr>
            <a:r>
              <a:rPr lang="en-US" sz="2800" b="1" dirty="0">
                <a:latin typeface="Times New Roman" pitchFamily="18" charset="0"/>
                <a:cs typeface="Times New Roman" pitchFamily="18" charset="0"/>
              </a:rPr>
              <a:t>The outside of the building can be thought of as one big room (5). </a:t>
            </a:r>
          </a:p>
          <a:p>
            <a:pPr>
              <a:buFont typeface="Arial" pitchFamily="34" charset="0"/>
              <a:buChar char="•"/>
            </a:pPr>
            <a:r>
              <a:rPr lang="en-US" sz="2800" b="1" dirty="0">
                <a:latin typeface="Times New Roman" pitchFamily="18" charset="0"/>
                <a:cs typeface="Times New Roman" pitchFamily="18" charset="0"/>
              </a:rPr>
              <a:t>  Doors 1 and 4 lead from building to room 5 (outside).</a:t>
            </a:r>
          </a:p>
        </p:txBody>
      </p:sp>
      <p:pic>
        <p:nvPicPr>
          <p:cNvPr id="40962" name="Picture 2" descr="http://mnemstudio.org/ai/path/images/modeling_environment_clip_image002a.gif"/>
          <p:cNvPicPr>
            <a:picLocks noChangeAspect="1" noChangeArrowheads="1"/>
          </p:cNvPicPr>
          <p:nvPr/>
        </p:nvPicPr>
        <p:blipFill>
          <a:blip r:embed="rId2" cstate="print">
            <a:lum bright="-28000"/>
          </a:blip>
          <a:srcRect/>
          <a:stretch>
            <a:fillRect/>
          </a:stretch>
        </p:blipFill>
        <p:spPr bwMode="auto">
          <a:xfrm>
            <a:off x="1257072" y="3124200"/>
            <a:ext cx="6439128" cy="3733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0962"/>
                                        </p:tgtEl>
                                        <p:attrNameLst>
                                          <p:attrName>style.visibility</p:attrName>
                                        </p:attrNameLst>
                                      </p:cBhvr>
                                      <p:to>
                                        <p:strVal val="visible"/>
                                      </p:to>
                                    </p:set>
                                    <p:animEffect transition="in" filter="circle(in)">
                                      <p:cBhvr>
                                        <p:cTn id="13" dur="2000"/>
                                        <p:tgtEl>
                                          <p:spTgt spid="409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down)">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barn(inVertical)">
                                      <p:cBhvr>
                                        <p:cTn id="2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6000" y="3105835"/>
            <a:ext cx="4572000" cy="646331"/>
          </a:xfrm>
          <a:prstGeom prst="rect">
            <a:avLst/>
          </a:prstGeom>
        </p:spPr>
        <p:txBody>
          <a:bodyPr>
            <a:spAutoFit/>
          </a:bodyPr>
          <a:lstStyle/>
          <a:p>
            <a:r>
              <a:rPr lang="en-US" dirty="0"/>
              <a:t>http://mnemstudio.org/path-finding-q-learning-tutorial.htm</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mnemstudio.org/ai/path/images/map1a.gif"/>
          <p:cNvPicPr>
            <a:picLocks noChangeAspect="1" noChangeArrowheads="1"/>
          </p:cNvPicPr>
          <p:nvPr/>
        </p:nvPicPr>
        <p:blipFill>
          <a:blip r:embed="rId2" cstate="print">
            <a:lum bright="-47000"/>
          </a:blip>
          <a:srcRect/>
          <a:stretch>
            <a:fillRect/>
          </a:stretch>
        </p:blipFill>
        <p:spPr bwMode="auto">
          <a:xfrm>
            <a:off x="4297680" y="2743200"/>
            <a:ext cx="4846320" cy="2743201"/>
          </a:xfrm>
          <a:prstGeom prst="rect">
            <a:avLst/>
          </a:prstGeom>
          <a:noFill/>
        </p:spPr>
      </p:pic>
      <p:sp>
        <p:nvSpPr>
          <p:cNvPr id="4" name="Rectangle 3"/>
          <p:cNvSpPr/>
          <p:nvPr/>
        </p:nvSpPr>
        <p:spPr>
          <a:xfrm>
            <a:off x="152400" y="4426565"/>
            <a:ext cx="8991600" cy="2431435"/>
          </a:xfrm>
          <a:prstGeom prst="rect">
            <a:avLst/>
          </a:prstGeom>
        </p:spPr>
        <p:txBody>
          <a:bodyPr wrap="square">
            <a:spAutoFit/>
          </a:bodyPr>
          <a:lstStyle/>
          <a:p>
            <a:r>
              <a:rPr lang="en-US" sz="3200" b="1" dirty="0">
                <a:latin typeface="Times New Roman" pitchFamily="18" charset="0"/>
                <a:cs typeface="Times New Roman" pitchFamily="18" charset="0"/>
              </a:rPr>
              <a:t>Each room ≡ node </a:t>
            </a:r>
          </a:p>
          <a:p>
            <a:pPr>
              <a:buFont typeface="Arial" pitchFamily="34" charset="0"/>
              <a:buChar char="•"/>
            </a:pPr>
            <a:r>
              <a:rPr lang="en-US" sz="3200" b="1" dirty="0">
                <a:latin typeface="Times New Roman" pitchFamily="18" charset="0"/>
                <a:cs typeface="Times New Roman" pitchFamily="18" charset="0"/>
              </a:rPr>
              <a:t>Each door ≡ link.</a:t>
            </a:r>
          </a:p>
          <a:p>
            <a:pPr>
              <a:buFont typeface="Arial" pitchFamily="34" charset="0"/>
              <a:buChar char="•"/>
            </a:pPr>
            <a:r>
              <a:rPr lang="en-US" sz="3200" b="1" dirty="0">
                <a:latin typeface="Times New Roman" pitchFamily="18" charset="0"/>
                <a:cs typeface="Times New Roman" pitchFamily="18" charset="0"/>
              </a:rPr>
              <a:t> Goal room number =5</a:t>
            </a:r>
          </a:p>
          <a:p>
            <a:pPr>
              <a:buFont typeface="Arial" pitchFamily="34" charset="0"/>
              <a:buChar char="•"/>
            </a:pPr>
            <a:r>
              <a:rPr lang="en-US" sz="3200" b="1" dirty="0">
                <a:latin typeface="Times New Roman" pitchFamily="18" charset="0"/>
                <a:cs typeface="Times New Roman" pitchFamily="18" charset="0"/>
              </a:rPr>
              <a:t>Room 5 loops back to itself .</a:t>
            </a:r>
          </a:p>
          <a:p>
            <a:endParaRPr lang="en-US" sz="2400" dirty="0">
              <a:latin typeface="Times New Roman" pitchFamily="18" charset="0"/>
              <a:cs typeface="Times New Roman" pitchFamily="18" charset="0"/>
            </a:endParaRPr>
          </a:p>
        </p:txBody>
      </p:sp>
      <p:sp>
        <p:nvSpPr>
          <p:cNvPr id="3" name="TextBox 2"/>
          <p:cNvSpPr txBox="1"/>
          <p:nvPr/>
        </p:nvSpPr>
        <p:spPr>
          <a:xfrm>
            <a:off x="3505200" y="3048000"/>
            <a:ext cx="838200" cy="769441"/>
          </a:xfrm>
          <a:prstGeom prst="rect">
            <a:avLst/>
          </a:prstGeom>
          <a:noFill/>
        </p:spPr>
        <p:txBody>
          <a:bodyPr wrap="square" rtlCol="0">
            <a:spAutoFit/>
          </a:bodyPr>
          <a:lstStyle/>
          <a:p>
            <a:r>
              <a:rPr lang="en-US" sz="4400" dirty="0">
                <a:solidFill>
                  <a:srgbClr val="2D16DA"/>
                </a:solidFill>
                <a:latin typeface="Times New Roman" pitchFamily="18" charset="0"/>
                <a:cs typeface="Times New Roman" pitchFamily="18" charset="0"/>
              </a:rPr>
              <a:t>=&gt;</a:t>
            </a:r>
          </a:p>
        </p:txBody>
      </p:sp>
      <p:pic>
        <p:nvPicPr>
          <p:cNvPr id="8" name="Picture 2" descr="http://mnemstudio.org/ai/path/images/modeling_environment_clip_image002a.gif"/>
          <p:cNvPicPr>
            <a:picLocks noChangeAspect="1" noChangeArrowheads="1"/>
          </p:cNvPicPr>
          <p:nvPr/>
        </p:nvPicPr>
        <p:blipFill>
          <a:blip r:embed="rId3" cstate="print">
            <a:lum bright="-28000"/>
          </a:blip>
          <a:srcRect/>
          <a:stretch>
            <a:fillRect/>
          </a:stretch>
        </p:blipFill>
        <p:spPr bwMode="auto">
          <a:xfrm>
            <a:off x="0" y="0"/>
            <a:ext cx="4730788" cy="2743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5538"/>
                                        </p:tgtEl>
                                        <p:attrNameLst>
                                          <p:attrName>style.visibility</p:attrName>
                                        </p:attrNameLst>
                                      </p:cBhvr>
                                      <p:to>
                                        <p:strVal val="visible"/>
                                      </p:to>
                                    </p:set>
                                    <p:animEffect transition="in" filter="wipe(down)">
                                      <p:cBhvr>
                                        <p:cTn id="12" dur="500"/>
                                        <p:tgtEl>
                                          <p:spTgt spid="655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down)">
                                      <p:cBhvr>
                                        <p:cTn id="20" dur="500"/>
                                        <p:tgtEl>
                                          <p:spTgt spid="4">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wipe(down)">
                                      <p:cBhvr>
                                        <p:cTn id="23" dur="500"/>
                                        <p:tgtEl>
                                          <p:spTgt spid="4">
                                            <p:txEl>
                                              <p:pRg st="2" end="2"/>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wipe(down)">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http://mnemstudio.org/ai/path/images/map2a.gif"/>
          <p:cNvPicPr>
            <a:picLocks noChangeAspect="1" noChangeArrowheads="1"/>
          </p:cNvPicPr>
          <p:nvPr/>
        </p:nvPicPr>
        <p:blipFill>
          <a:blip r:embed="rId2" cstate="print">
            <a:lum bright="-28000"/>
          </a:blip>
          <a:srcRect/>
          <a:stretch>
            <a:fillRect/>
          </a:stretch>
        </p:blipFill>
        <p:spPr bwMode="auto">
          <a:xfrm>
            <a:off x="0" y="0"/>
            <a:ext cx="4975257" cy="3581400"/>
          </a:xfrm>
          <a:prstGeom prst="rect">
            <a:avLst/>
          </a:prstGeom>
          <a:noFill/>
        </p:spPr>
      </p:pic>
      <p:sp>
        <p:nvSpPr>
          <p:cNvPr id="5" name="Rectangle 4"/>
          <p:cNvSpPr/>
          <p:nvPr/>
        </p:nvSpPr>
        <p:spPr>
          <a:xfrm>
            <a:off x="4495800" y="4114800"/>
            <a:ext cx="4343400" cy="2677656"/>
          </a:xfrm>
          <a:prstGeom prst="rect">
            <a:avLst/>
          </a:prstGeom>
        </p:spPr>
        <p:txBody>
          <a:bodyPr wrap="square">
            <a:spAutoFit/>
          </a:bodyPr>
          <a:lstStyle/>
          <a:p>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In Q-learning, the </a:t>
            </a:r>
            <a:r>
              <a:rPr lang="en-US" sz="2400" b="1" dirty="0">
                <a:solidFill>
                  <a:srgbClr val="FF0000"/>
                </a:solidFill>
                <a:latin typeface="Times New Roman" pitchFamily="18" charset="0"/>
                <a:cs typeface="Times New Roman" pitchFamily="18" charset="0"/>
              </a:rPr>
              <a:t>goal is to reach the state with the highest reward</a:t>
            </a:r>
            <a:r>
              <a:rPr lang="en-US" sz="2400" b="1" dirty="0">
                <a:latin typeface="Times New Roman" pitchFamily="18" charset="0"/>
                <a:cs typeface="Times New Roman" pitchFamily="18" charset="0"/>
              </a:rPr>
              <a:t>, so that if the agent arrives at the goal, it will remain there forever. This type of goal is called an "</a:t>
            </a:r>
            <a:r>
              <a:rPr lang="en-US" sz="2400" b="1" dirty="0">
                <a:solidFill>
                  <a:srgbClr val="FF0000"/>
                </a:solidFill>
                <a:latin typeface="Times New Roman" pitchFamily="18" charset="0"/>
                <a:cs typeface="Times New Roman" pitchFamily="18" charset="0"/>
              </a:rPr>
              <a:t>absorbing goal</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a:t>
            </a:r>
          </a:p>
        </p:txBody>
      </p:sp>
      <p:sp>
        <p:nvSpPr>
          <p:cNvPr id="3" name="Rectangle 2"/>
          <p:cNvSpPr/>
          <p:nvPr/>
        </p:nvSpPr>
        <p:spPr>
          <a:xfrm>
            <a:off x="5029200" y="0"/>
            <a:ext cx="4114800" cy="3416320"/>
          </a:xfrm>
          <a:prstGeom prst="rect">
            <a:avLst/>
          </a:prstGeom>
        </p:spPr>
        <p:txBody>
          <a:bodyPr wrap="square">
            <a:spAutoFit/>
          </a:bodyPr>
          <a:lstStyle/>
          <a:p>
            <a:pPr>
              <a:buFont typeface="Arial" pitchFamily="34" charset="0"/>
              <a:buChar char="•"/>
            </a:pPr>
            <a:r>
              <a:rPr lang="en-US" sz="2400" b="1" dirty="0">
                <a:latin typeface="Times New Roman" pitchFamily="18" charset="0"/>
                <a:cs typeface="Times New Roman" pitchFamily="18" charset="0"/>
              </a:rPr>
              <a:t>Each arrow contains an instant reward value, </a:t>
            </a:r>
          </a:p>
          <a:p>
            <a:pPr>
              <a:buFont typeface="Arial" pitchFamily="34" charset="0"/>
              <a:buChar char="•"/>
            </a:pPr>
            <a:r>
              <a:rPr lang="en-US" sz="2400" b="1" dirty="0">
                <a:latin typeface="Times New Roman" pitchFamily="18" charset="0"/>
                <a:cs typeface="Times New Roman" pitchFamily="18" charset="0"/>
              </a:rPr>
              <a:t>associate a reward value to each door (i.e. link between nodes</a:t>
            </a:r>
          </a:p>
          <a:p>
            <a:pPr>
              <a:buFont typeface="Arial" pitchFamily="34" charset="0"/>
              <a:buChar char="•"/>
            </a:pPr>
            <a:r>
              <a:rPr lang="en-US" sz="2400" b="1" dirty="0">
                <a:latin typeface="Times New Roman" pitchFamily="18" charset="0"/>
                <a:cs typeface="Times New Roman" pitchFamily="18" charset="0"/>
              </a:rPr>
              <a:t> The doors that lead immediately to the goal have an instant reward   of 100</a:t>
            </a:r>
          </a:p>
          <a:p>
            <a:pPr>
              <a:buFont typeface="Arial" pitchFamily="34" charset="0"/>
              <a:buChar char="•"/>
            </a:pPr>
            <a:r>
              <a:rPr lang="en-US" sz="2400" b="1" dirty="0">
                <a:latin typeface="Times New Roman" pitchFamily="18" charset="0"/>
                <a:cs typeface="Times New Roman" pitchFamily="18" charset="0"/>
              </a:rPr>
              <a:t>Otherwise reward = 0</a:t>
            </a:r>
          </a:p>
        </p:txBody>
      </p:sp>
      <p:pic>
        <p:nvPicPr>
          <p:cNvPr id="7" name="Picture 2" descr="http://mnemstudio.org/ai/path/images/modeling_environment_clip_image002a.gif"/>
          <p:cNvPicPr>
            <a:picLocks noChangeAspect="1" noChangeArrowheads="1"/>
          </p:cNvPicPr>
          <p:nvPr/>
        </p:nvPicPr>
        <p:blipFill>
          <a:blip r:embed="rId3" cstate="print">
            <a:lum bright="-30000"/>
          </a:blip>
          <a:srcRect/>
          <a:stretch>
            <a:fillRect/>
          </a:stretch>
        </p:blipFill>
        <p:spPr bwMode="auto">
          <a:xfrm>
            <a:off x="0" y="3581400"/>
            <a:ext cx="4343400" cy="3276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6562"/>
                                        </p:tgtEl>
                                        <p:attrNameLst>
                                          <p:attrName>style.visibility</p:attrName>
                                        </p:attrNameLst>
                                      </p:cBhvr>
                                      <p:to>
                                        <p:strVal val="visible"/>
                                      </p:to>
                                    </p:set>
                                    <p:animEffect transition="in" filter="wipe(down)">
                                      <p:cBhvr>
                                        <p:cTn id="12" dur="500"/>
                                        <p:tgtEl>
                                          <p:spTgt spid="665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wipe(down)">
                                      <p:cBhvr>
                                        <p:cTn id="3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2862322"/>
          </a:xfrm>
          <a:prstGeom prst="rect">
            <a:avLst/>
          </a:prstGeom>
        </p:spPr>
        <p:txBody>
          <a:bodyPr wrap="square">
            <a:spAutoFit/>
          </a:bodyPr>
          <a:lstStyle/>
          <a:p>
            <a:pPr>
              <a:buFont typeface="Arial" pitchFamily="34" charset="0"/>
              <a:buChar char="•"/>
            </a:pPr>
            <a:r>
              <a:rPr lang="en-US" sz="2800" b="1" i="1" dirty="0">
                <a:solidFill>
                  <a:srgbClr val="FF0000"/>
                </a:solidFill>
                <a:latin typeface="Times New Roman" pitchFamily="18" charset="0"/>
                <a:cs typeface="Times New Roman" pitchFamily="18" charset="0"/>
              </a:rPr>
              <a:t>Imagine our agent as a dumb virtual robot that can learn through experience. </a:t>
            </a:r>
          </a:p>
          <a:p>
            <a:pPr>
              <a:buFont typeface="Arial" pitchFamily="34" charset="0"/>
              <a:buChar char="•"/>
            </a:pPr>
            <a:r>
              <a:rPr lang="en-US" sz="2800" b="1" dirty="0">
                <a:latin typeface="Times New Roman" pitchFamily="18" charset="0"/>
                <a:cs typeface="Times New Roman" pitchFamily="18" charset="0"/>
              </a:rPr>
              <a:t>The agent can pass from one room to another but has no knowledge of the environment, and doesn't know which sequence of doors lead to the outside.</a:t>
            </a:r>
          </a:p>
          <a:p>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pic>
        <p:nvPicPr>
          <p:cNvPr id="70658" name="Picture 2" descr="http://mnemstudio.org/ai/path/images/agent_clip_image002.gif"/>
          <p:cNvPicPr>
            <a:picLocks noChangeAspect="1" noChangeArrowheads="1"/>
          </p:cNvPicPr>
          <p:nvPr/>
        </p:nvPicPr>
        <p:blipFill>
          <a:blip r:embed="rId2" cstate="print">
            <a:lum bright="-38000"/>
          </a:blip>
          <a:srcRect/>
          <a:stretch>
            <a:fillRect/>
          </a:stretch>
        </p:blipFill>
        <p:spPr bwMode="auto">
          <a:xfrm>
            <a:off x="1371600" y="3514898"/>
            <a:ext cx="5791200" cy="334310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wipe(down)">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8915400" cy="1815882"/>
          </a:xfrm>
          <a:prstGeom prst="rect">
            <a:avLst/>
          </a:prstGeom>
        </p:spPr>
        <p:txBody>
          <a:bodyPr wrap="square">
            <a:spAutoFit/>
          </a:bodyPr>
          <a:lstStyle/>
          <a:p>
            <a:pPr>
              <a:buFont typeface="Arial" pitchFamily="34" charset="0"/>
              <a:buChar char="•"/>
            </a:pPr>
            <a:r>
              <a:rPr lang="en-US" sz="2800" b="1" dirty="0">
                <a:latin typeface="Times New Roman" pitchFamily="18" charset="0"/>
                <a:cs typeface="Times New Roman" pitchFamily="18" charset="0"/>
              </a:rPr>
              <a:t>We'll call each room, including outside (room no 5), a </a:t>
            </a:r>
            <a:r>
              <a:rPr lang="en-US" sz="2800" b="1" dirty="0">
                <a:solidFill>
                  <a:srgbClr val="FF0000"/>
                </a:solidFill>
                <a:latin typeface="Times New Roman" pitchFamily="18" charset="0"/>
                <a:cs typeface="Times New Roman" pitchFamily="18" charset="0"/>
              </a:rPr>
              <a:t>"state“</a:t>
            </a:r>
          </a:p>
          <a:p>
            <a:pPr>
              <a:buFont typeface="Arial" pitchFamily="34" charset="0"/>
              <a:buChar char="•"/>
            </a:pPr>
            <a:r>
              <a:rPr lang="en-US" sz="2800" b="1" dirty="0">
                <a:latin typeface="Times New Roman" pitchFamily="18" charset="0"/>
                <a:cs typeface="Times New Roman" pitchFamily="18" charset="0"/>
              </a:rPr>
              <a:t>The agent's movement from one room to another will be an </a:t>
            </a:r>
            <a:r>
              <a:rPr lang="en-US" sz="2800" b="1" dirty="0">
                <a:solidFill>
                  <a:srgbClr val="FF0000"/>
                </a:solidFill>
                <a:latin typeface="Times New Roman" pitchFamily="18" charset="0"/>
                <a:cs typeface="Times New Roman" pitchFamily="18" charset="0"/>
              </a:rPr>
              <a:t>"action"</a:t>
            </a:r>
            <a:r>
              <a:rPr lang="en-US" sz="2800" b="1" dirty="0">
                <a:latin typeface="Times New Roman" pitchFamily="18" charset="0"/>
                <a:cs typeface="Times New Roman" pitchFamily="18" charset="0"/>
              </a:rPr>
              <a:t> </a:t>
            </a:r>
          </a:p>
        </p:txBody>
      </p:sp>
      <p:pic>
        <p:nvPicPr>
          <p:cNvPr id="69634" name="Picture 2" descr="http://mnemstudio.org/ai/path/images/map3a.gif"/>
          <p:cNvPicPr>
            <a:picLocks noChangeAspect="1" noChangeArrowheads="1"/>
          </p:cNvPicPr>
          <p:nvPr/>
        </p:nvPicPr>
        <p:blipFill>
          <a:blip r:embed="rId2" cstate="print">
            <a:lum bright="-53000"/>
          </a:blip>
          <a:srcRect/>
          <a:stretch>
            <a:fillRect/>
          </a:stretch>
        </p:blipFill>
        <p:spPr bwMode="auto">
          <a:xfrm>
            <a:off x="0" y="2209800"/>
            <a:ext cx="4591050" cy="3000376"/>
          </a:xfrm>
          <a:prstGeom prst="rect">
            <a:avLst/>
          </a:prstGeom>
          <a:noFill/>
        </p:spPr>
      </p:pic>
      <p:sp>
        <p:nvSpPr>
          <p:cNvPr id="4" name="Rectangle 3"/>
          <p:cNvSpPr/>
          <p:nvPr/>
        </p:nvSpPr>
        <p:spPr>
          <a:xfrm>
            <a:off x="228600" y="5638800"/>
            <a:ext cx="8763000" cy="954107"/>
          </a:xfrm>
          <a:prstGeom prst="rect">
            <a:avLst/>
          </a:prstGeom>
        </p:spPr>
        <p:txBody>
          <a:bodyPr wrap="square">
            <a:spAutoFit/>
          </a:bodyPr>
          <a:lstStyle/>
          <a:p>
            <a:pPr marL="342900" indent="-342900">
              <a:buFont typeface="Arial" panose="020B0604020202020204" pitchFamily="34" charset="0"/>
              <a:buChar char="•"/>
            </a:pPr>
            <a:r>
              <a:rPr lang="en-US" sz="2800" b="1" dirty="0">
                <a:latin typeface="Times New Roman" pitchFamily="18" charset="0"/>
                <a:cs typeface="Times New Roman" pitchFamily="18" charset="0"/>
              </a:rPr>
              <a:t>In diagram, a "state" is depicted as a node, while "action" is   represented by the arrows.</a:t>
            </a:r>
            <a:endParaRPr lang="en-US" sz="2800" b="1" dirty="0"/>
          </a:p>
        </p:txBody>
      </p:sp>
      <p:pic>
        <p:nvPicPr>
          <p:cNvPr id="7" name="Picture 2" descr="http://mnemstudio.org/ai/path/images/agent_clip_image002.gif"/>
          <p:cNvPicPr>
            <a:picLocks noChangeAspect="1" noChangeArrowheads="1"/>
          </p:cNvPicPr>
          <p:nvPr/>
        </p:nvPicPr>
        <p:blipFill>
          <a:blip r:embed="rId3" cstate="print">
            <a:lum bright="-38000"/>
          </a:blip>
          <a:srcRect/>
          <a:stretch>
            <a:fillRect/>
          </a:stretch>
        </p:blipFill>
        <p:spPr bwMode="auto">
          <a:xfrm>
            <a:off x="4495800" y="2209800"/>
            <a:ext cx="4648200" cy="288590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9634"/>
                                        </p:tgtEl>
                                        <p:attrNameLst>
                                          <p:attrName>style.visibility</p:attrName>
                                        </p:attrNameLst>
                                      </p:cBhvr>
                                      <p:to>
                                        <p:strVal val="visible"/>
                                      </p:to>
                                    </p:set>
                                    <p:animEffect transition="in" filter="wipe(down)">
                                      <p:cBhvr>
                                        <p:cTn id="12" dur="500"/>
                                        <p:tgtEl>
                                          <p:spTgt spid="696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8229600" cy="1143000"/>
          </a:xfrm>
        </p:spPr>
        <p:txBody>
          <a:bodyPr/>
          <a:lstStyle/>
          <a:p>
            <a:r>
              <a:rPr lang="en-US" dirty="0">
                <a:latin typeface="Times New Roman" pitchFamily="18" charset="0"/>
                <a:cs typeface="Times New Roman" pitchFamily="18" charset="0"/>
              </a:rPr>
              <a:t>Reward Table, "matrix R".</a:t>
            </a:r>
          </a:p>
        </p:txBody>
      </p:sp>
      <p:sp>
        <p:nvSpPr>
          <p:cNvPr id="3" name="Rectangle 2"/>
          <p:cNvSpPr/>
          <p:nvPr/>
        </p:nvSpPr>
        <p:spPr>
          <a:xfrm>
            <a:off x="152400" y="1371600"/>
            <a:ext cx="8915400" cy="400110"/>
          </a:xfrm>
          <a:prstGeom prst="rect">
            <a:avLst/>
          </a:prstGeom>
        </p:spPr>
        <p:txBody>
          <a:bodyPr wrap="square">
            <a:spAutoFit/>
          </a:bodyPr>
          <a:lstStyle/>
          <a:p>
            <a:endParaRPr lang="en-US" sz="2000" dirty="0">
              <a:latin typeface="Times New Roman" pitchFamily="18" charset="0"/>
              <a:cs typeface="Times New Roman" pitchFamily="18" charset="0"/>
            </a:endParaRPr>
          </a:p>
        </p:txBody>
      </p:sp>
      <p:pic>
        <p:nvPicPr>
          <p:cNvPr id="68610" name="Picture 2" descr="http://mnemstudio.org/ai/path/images/r_matrix1.gif"/>
          <p:cNvPicPr>
            <a:picLocks noChangeAspect="1" noChangeArrowheads="1"/>
          </p:cNvPicPr>
          <p:nvPr/>
        </p:nvPicPr>
        <p:blipFill>
          <a:blip r:embed="rId2" cstate="print">
            <a:lum bright="-14000"/>
          </a:blip>
          <a:srcRect/>
          <a:stretch>
            <a:fillRect/>
          </a:stretch>
        </p:blipFill>
        <p:spPr bwMode="auto">
          <a:xfrm>
            <a:off x="5436624" y="685800"/>
            <a:ext cx="3733800" cy="3723631"/>
          </a:xfrm>
          <a:prstGeom prst="rect">
            <a:avLst/>
          </a:prstGeom>
          <a:noFill/>
        </p:spPr>
      </p:pic>
      <p:sp>
        <p:nvSpPr>
          <p:cNvPr id="6" name="Rectangle 5"/>
          <p:cNvSpPr/>
          <p:nvPr/>
        </p:nvSpPr>
        <p:spPr>
          <a:xfrm>
            <a:off x="0" y="4648200"/>
            <a:ext cx="8915400" cy="1815882"/>
          </a:xfrm>
          <a:prstGeom prst="rect">
            <a:avLst/>
          </a:prstGeom>
        </p:spPr>
        <p:txBody>
          <a:bodyPr wrap="square">
            <a:spAutoFit/>
          </a:bodyPr>
          <a:lstStyle/>
          <a:p>
            <a:r>
              <a:rPr lang="en-US" sz="2800" b="1" dirty="0">
                <a:solidFill>
                  <a:srgbClr val="FF0000"/>
                </a:solidFill>
                <a:latin typeface="Times New Roman" pitchFamily="18" charset="0"/>
                <a:cs typeface="Times New Roman" pitchFamily="18" charset="0"/>
              </a:rPr>
              <a:t>-1 </a:t>
            </a:r>
            <a:r>
              <a:rPr lang="en-US" sz="2800" b="1" dirty="0">
                <a:latin typeface="Times New Roman" pitchFamily="18" charset="0"/>
                <a:cs typeface="Times New Roman" pitchFamily="18" charset="0"/>
              </a:rPr>
              <a:t>: No link between nodes</a:t>
            </a:r>
          </a:p>
          <a:p>
            <a:r>
              <a:rPr lang="en-US" sz="2800" b="1" dirty="0">
                <a:solidFill>
                  <a:srgbClr val="FF0000"/>
                </a:solidFill>
                <a:latin typeface="Times New Roman" pitchFamily="18" charset="0"/>
                <a:cs typeface="Times New Roman" pitchFamily="18" charset="0"/>
              </a:rPr>
              <a:t> 0 </a:t>
            </a:r>
            <a:r>
              <a:rPr lang="en-US" sz="2800" b="1" dirty="0">
                <a:latin typeface="Times New Roman" pitchFamily="18" charset="0"/>
                <a:cs typeface="Times New Roman" pitchFamily="18" charset="0"/>
              </a:rPr>
              <a:t>: reward is zero</a:t>
            </a:r>
          </a:p>
          <a:p>
            <a:r>
              <a:rPr lang="en-US" sz="2800" b="1" dirty="0">
                <a:solidFill>
                  <a:srgbClr val="FF0000"/>
                </a:solidFill>
                <a:latin typeface="Times New Roman" pitchFamily="18" charset="0"/>
                <a:cs typeface="Times New Roman" pitchFamily="18" charset="0"/>
              </a:rPr>
              <a:t>100</a:t>
            </a:r>
            <a:r>
              <a:rPr lang="en-US" sz="2800" b="1" dirty="0">
                <a:latin typeface="Times New Roman" pitchFamily="18" charset="0"/>
                <a:cs typeface="Times New Roman" pitchFamily="18" charset="0"/>
              </a:rPr>
              <a:t> : reward is 100 if reaching to goal state</a:t>
            </a:r>
          </a:p>
          <a:p>
            <a:r>
              <a:rPr lang="en-US" sz="2800" b="1" dirty="0">
                <a:latin typeface="Times New Roman" pitchFamily="18" charset="0"/>
                <a:cs typeface="Times New Roman" pitchFamily="18" charset="0"/>
              </a:rPr>
              <a:t>MAKE Reward matrix</a:t>
            </a:r>
          </a:p>
        </p:txBody>
      </p:sp>
      <p:pic>
        <p:nvPicPr>
          <p:cNvPr id="7" name="Picture 2" descr="http://mnemstudio.org/ai/path/images/map3a.gif"/>
          <p:cNvPicPr>
            <a:picLocks noChangeAspect="1" noChangeArrowheads="1"/>
          </p:cNvPicPr>
          <p:nvPr/>
        </p:nvPicPr>
        <p:blipFill>
          <a:blip r:embed="rId3" cstate="print">
            <a:lum bright="-28000"/>
          </a:blip>
          <a:srcRect/>
          <a:stretch>
            <a:fillRect/>
          </a:stretch>
        </p:blipFill>
        <p:spPr bwMode="auto">
          <a:xfrm>
            <a:off x="0" y="685800"/>
            <a:ext cx="5429250" cy="38303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down)">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barn(inVertical)">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barn(inVertical)">
                                      <p:cBhvr>
                                        <p:cTn id="28" dur="500"/>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barn(inVertical)">
                                      <p:cBhvr>
                                        <p:cTn id="33" dur="500"/>
                                        <p:tgtEl>
                                          <p:spTgt spid="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8610"/>
                                        </p:tgtEl>
                                        <p:attrNameLst>
                                          <p:attrName>style.visibility</p:attrName>
                                        </p:attrNameLst>
                                      </p:cBhvr>
                                      <p:to>
                                        <p:strVal val="visible"/>
                                      </p:to>
                                    </p:set>
                                    <p:animEffect transition="in" filter="wipe(down)">
                                      <p:cBhvr>
                                        <p:cTn id="38"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8229600" cy="1143000"/>
          </a:xfrm>
        </p:spPr>
        <p:txBody>
          <a:bodyPr/>
          <a:lstStyle/>
          <a:p>
            <a:r>
              <a:rPr lang="en-US" dirty="0">
                <a:latin typeface="Times New Roman" panose="02020603050405020304" pitchFamily="18" charset="0"/>
                <a:cs typeface="Times New Roman" panose="02020603050405020304" pitchFamily="18" charset="0"/>
              </a:rPr>
              <a:t>Matrix "Q"</a:t>
            </a:r>
            <a:endParaRPr lang="en-US" sz="2000" dirty="0">
              <a:latin typeface="Times New Roman" panose="02020603050405020304" pitchFamily="18" charset="0"/>
              <a:cs typeface="Times New Roman" pitchFamily="18" charset="0"/>
            </a:endParaRPr>
          </a:p>
        </p:txBody>
      </p:sp>
      <p:sp>
        <p:nvSpPr>
          <p:cNvPr id="3" name="Rectangle 2"/>
          <p:cNvSpPr/>
          <p:nvPr/>
        </p:nvSpPr>
        <p:spPr>
          <a:xfrm>
            <a:off x="0" y="685800"/>
            <a:ext cx="9144000" cy="2677656"/>
          </a:xfrm>
          <a:prstGeom prst="rect">
            <a:avLst/>
          </a:prstGeom>
        </p:spPr>
        <p:txBody>
          <a:bodyPr wrap="square">
            <a:spAutoFit/>
          </a:bodyPr>
          <a:lstStyle/>
          <a:p>
            <a:pPr marL="342900" indent="-3429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Matrix, "Q“ </a:t>
            </a:r>
            <a:r>
              <a:rPr lang="en-US" sz="2800" b="1" dirty="0">
                <a:latin typeface="Times New Roman" panose="02020603050405020304" pitchFamily="18" charset="0"/>
                <a:cs typeface="Times New Roman" panose="02020603050405020304" pitchFamily="18" charset="0"/>
              </a:rPr>
              <a:t>: representing the memory of agent what the agent has learned through experience.  </a:t>
            </a:r>
          </a:p>
          <a:p>
            <a:pPr marL="342900" indent="-3429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Rows</a:t>
            </a:r>
            <a:r>
              <a:rPr lang="en-US" sz="2800" b="1" dirty="0">
                <a:latin typeface="Times New Roman" panose="02020603050405020304" pitchFamily="18" charset="0"/>
                <a:cs typeface="Times New Roman" panose="02020603050405020304" pitchFamily="18" charset="0"/>
              </a:rPr>
              <a:t> : current state of the agent</a:t>
            </a:r>
          </a:p>
          <a:p>
            <a:pPr marL="342900" indent="-3429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Columns</a:t>
            </a:r>
            <a:r>
              <a:rPr lang="en-US" sz="2800" b="1" dirty="0">
                <a:latin typeface="Times New Roman" panose="02020603050405020304" pitchFamily="18" charset="0"/>
                <a:cs typeface="Times New Roman" panose="02020603050405020304" pitchFamily="18" charset="0"/>
              </a:rPr>
              <a:t> : possible actions leading to the next state (the links between the nodes).</a:t>
            </a:r>
          </a:p>
          <a:p>
            <a:pPr marL="342900" indent="-3429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matrix Q is </a:t>
            </a:r>
            <a:r>
              <a:rPr lang="en-US" sz="2800" b="1" dirty="0">
                <a:solidFill>
                  <a:srgbClr val="2D16DA"/>
                </a:solidFill>
                <a:latin typeface="Times New Roman" panose="02020603050405020304" pitchFamily="18" charset="0"/>
                <a:cs typeface="Times New Roman" panose="02020603050405020304" pitchFamily="18" charset="0"/>
              </a:rPr>
              <a:t>initialized to zero </a:t>
            </a:r>
            <a:r>
              <a:rPr lang="en-US" sz="2800" b="1" dirty="0">
                <a:latin typeface="Times New Roman" panose="02020603050405020304" pitchFamily="18" charset="0"/>
                <a:cs typeface="Times New Roman" panose="02020603050405020304" pitchFamily="18" charset="0"/>
              </a:rPr>
              <a:t>as:</a:t>
            </a:r>
            <a:endParaRPr lang="en-US" sz="2400" b="1" dirty="0">
              <a:latin typeface="Times New Roman" panose="02020603050405020304" pitchFamily="18" charset="0"/>
              <a:cs typeface="Times New Roman" panose="02020603050405020304" pitchFamily="18" charset="0"/>
            </a:endParaRPr>
          </a:p>
        </p:txBody>
      </p:sp>
      <p:pic>
        <p:nvPicPr>
          <p:cNvPr id="7" name="Picture 2" descr="http://mnemstudio.org/ai/path/images/q_matrix1.gif"/>
          <p:cNvPicPr>
            <a:picLocks noChangeAspect="1" noChangeArrowheads="1"/>
          </p:cNvPicPr>
          <p:nvPr/>
        </p:nvPicPr>
        <p:blipFill>
          <a:blip r:embed="rId2" cstate="print"/>
          <a:srcRect/>
          <a:stretch>
            <a:fillRect/>
          </a:stretch>
        </p:blipFill>
        <p:spPr bwMode="auto">
          <a:xfrm>
            <a:off x="5337687" y="3810000"/>
            <a:ext cx="3806313" cy="2600326"/>
          </a:xfrm>
          <a:prstGeom prst="rect">
            <a:avLst/>
          </a:prstGeom>
          <a:noFill/>
        </p:spPr>
      </p:pic>
      <p:pic>
        <p:nvPicPr>
          <p:cNvPr id="8" name="Picture 2" descr="http://mnemstudio.org/ai/path/images/map3a.gif"/>
          <p:cNvPicPr>
            <a:picLocks noChangeAspect="1" noChangeArrowheads="1"/>
          </p:cNvPicPr>
          <p:nvPr/>
        </p:nvPicPr>
        <p:blipFill>
          <a:blip r:embed="rId3" cstate="print">
            <a:lum bright="-56000"/>
          </a:blip>
          <a:srcRect/>
          <a:stretch>
            <a:fillRect/>
          </a:stretch>
        </p:blipFill>
        <p:spPr bwMode="auto">
          <a:xfrm>
            <a:off x="0" y="3733800"/>
            <a:ext cx="5393741" cy="3124200"/>
          </a:xfrm>
          <a:prstGeom prst="rect">
            <a:avLst/>
          </a:prstGeom>
          <a:noFill/>
        </p:spPr>
      </p:pic>
    </p:spTree>
    <p:extLst>
      <p:ext uri="{BB962C8B-B14F-4D97-AF65-F5344CB8AC3E}">
        <p14:creationId xmlns:p14="http://schemas.microsoft.com/office/powerpoint/2010/main" val="3565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down)">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wipe(down)">
                                      <p:cBhvr>
                                        <p:cTn id="33" dur="500"/>
                                        <p:tgtEl>
                                          <p:spTgt spid="3">
                                            <p:txEl>
                                              <p:pRg st="2" end="2"/>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down)">
                                      <p:cBhvr>
                                        <p:cTn id="3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Have Till Now??</a:t>
            </a:r>
          </a:p>
        </p:txBody>
      </p:sp>
      <p:pic>
        <p:nvPicPr>
          <p:cNvPr id="3" name="Picture 2" descr="http://mnemstudio.org/ai/path/images/r_matrix1.gif"/>
          <p:cNvPicPr>
            <a:picLocks noChangeAspect="1" noChangeArrowheads="1"/>
          </p:cNvPicPr>
          <p:nvPr/>
        </p:nvPicPr>
        <p:blipFill>
          <a:blip r:embed="rId2" cstate="print"/>
          <a:srcRect/>
          <a:stretch>
            <a:fillRect/>
          </a:stretch>
        </p:blipFill>
        <p:spPr bwMode="auto">
          <a:xfrm>
            <a:off x="0" y="1752600"/>
            <a:ext cx="4083495" cy="3048000"/>
          </a:xfrm>
          <a:prstGeom prst="rect">
            <a:avLst/>
          </a:prstGeom>
          <a:noFill/>
        </p:spPr>
      </p:pic>
      <p:pic>
        <p:nvPicPr>
          <p:cNvPr id="4" name="Picture 2" descr="http://mnemstudio.org/ai/path/images/q_matrix1.gif"/>
          <p:cNvPicPr>
            <a:picLocks noChangeAspect="1" noChangeArrowheads="1"/>
          </p:cNvPicPr>
          <p:nvPr/>
        </p:nvPicPr>
        <p:blipFill>
          <a:blip r:embed="rId3" cstate="print"/>
          <a:srcRect/>
          <a:stretch>
            <a:fillRect/>
          </a:stretch>
        </p:blipFill>
        <p:spPr bwMode="auto">
          <a:xfrm>
            <a:off x="4267200" y="1981200"/>
            <a:ext cx="4629146" cy="2797510"/>
          </a:xfrm>
          <a:prstGeom prst="rect">
            <a:avLst/>
          </a:prstGeom>
          <a:noFill/>
        </p:spPr>
      </p:pic>
      <p:sp>
        <p:nvSpPr>
          <p:cNvPr id="5" name="TextBox 4"/>
          <p:cNvSpPr txBox="1"/>
          <p:nvPr/>
        </p:nvSpPr>
        <p:spPr>
          <a:xfrm>
            <a:off x="685800" y="4665600"/>
            <a:ext cx="4114800" cy="461665"/>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Reward Matrix (R)</a:t>
            </a:r>
          </a:p>
        </p:txBody>
      </p:sp>
      <p:sp>
        <p:nvSpPr>
          <p:cNvPr id="6" name="TextBox 5"/>
          <p:cNvSpPr txBox="1"/>
          <p:nvPr/>
        </p:nvSpPr>
        <p:spPr>
          <a:xfrm>
            <a:off x="5638800" y="4660220"/>
            <a:ext cx="3048000" cy="461665"/>
          </a:xfrm>
          <a:prstGeom prst="rect">
            <a:avLst/>
          </a:prstGeom>
          <a:noFill/>
        </p:spPr>
        <p:txBody>
          <a:bodyPr wrap="square" rtlCol="0">
            <a:spAutoFit/>
          </a:bodyPr>
          <a:lstStyle/>
          <a:p>
            <a:pPr algn="ctr"/>
            <a:r>
              <a:rPr lang="en-US" sz="2400" dirty="0">
                <a:latin typeface="Times New Roman" pitchFamily="18" charset="0"/>
                <a:cs typeface="Times New Roman" pitchFamily="18" charset="0"/>
              </a:rPr>
              <a:t>Q Matrix (Q)</a:t>
            </a:r>
          </a:p>
        </p:txBody>
      </p:sp>
    </p:spTree>
    <p:extLst>
      <p:ext uri="{BB962C8B-B14F-4D97-AF65-F5344CB8AC3E}">
        <p14:creationId xmlns:p14="http://schemas.microsoft.com/office/powerpoint/2010/main" val="33749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762000"/>
            <a:ext cx="9144000" cy="4525963"/>
          </a:xfrm>
        </p:spPr>
        <p:txBody>
          <a:bodyPr/>
          <a:lstStyle/>
          <a:p>
            <a:r>
              <a:rPr lang="en-US" sz="2800" dirty="0"/>
              <a:t>The term </a:t>
            </a:r>
            <a:r>
              <a:rPr lang="en-US" sz="2800" b="1" dirty="0"/>
              <a:t>reinforcement</a:t>
            </a:r>
            <a:r>
              <a:rPr lang="en-US" sz="2800" dirty="0"/>
              <a:t> was introduced by Pavlov in 1903 to describe the strengthening of the association between an unconditioned and a conditioned stimulus that results when the two are presented together.</a:t>
            </a:r>
          </a:p>
          <a:p>
            <a:endParaRPr lang="en-US" sz="2800" dirty="0"/>
          </a:p>
          <a:p>
            <a:r>
              <a:rPr lang="en-US" sz="2800" dirty="0"/>
              <a:t> If the association is not periodically "reinforced" by such pairing, the effectiveness of the conditioned stimulus decays: the conditioned response undergoes </a:t>
            </a:r>
            <a:r>
              <a:rPr lang="en-US" sz="2800" b="1" dirty="0"/>
              <a:t>extinction</a:t>
            </a:r>
            <a:r>
              <a:rPr lang="en-US" sz="2800" dirty="0"/>
              <a:t>.</a:t>
            </a:r>
          </a:p>
          <a:p>
            <a:endParaRPr lang="en-US" sz="2800" dirty="0"/>
          </a:p>
          <a:p>
            <a:r>
              <a:rPr lang="en-US" sz="2800" dirty="0"/>
              <a:t> For Pavlov, any unconditioned stimulus, such as food or a puff of air to the eye, was a potential </a:t>
            </a:r>
            <a:r>
              <a:rPr lang="en-US" sz="2800" dirty="0" err="1"/>
              <a:t>reinforcer</a:t>
            </a:r>
            <a:r>
              <a:rPr lang="en-US" sz="2800" dirty="0"/>
              <a:t>; the pairing of such a stimulus with a neutral stimulus constituted reinforcement. </a:t>
            </a:r>
          </a:p>
        </p:txBody>
      </p:sp>
      <p:sp>
        <p:nvSpPr>
          <p:cNvPr id="4" name="Title 1"/>
          <p:cNvSpPr txBox="1">
            <a:spLocks/>
          </p:cNvSpPr>
          <p:nvPr/>
        </p:nvSpPr>
        <p:spPr bwMode="auto">
          <a:xfrm>
            <a:off x="0" y="-22860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1200" cap="none" spc="0" normalizeH="0" baseline="0" noProof="0">
                <a:ln>
                  <a:noFill/>
                </a:ln>
                <a:solidFill>
                  <a:schemeClr val="tx1"/>
                </a:solidFill>
                <a:effectLst/>
                <a:uLnTx/>
                <a:uFillTx/>
                <a:latin typeface="Times New Roman" panose="02020603050405020304" pitchFamily="18" charset="0"/>
                <a:ea typeface="+mj-ea"/>
                <a:cs typeface="Times New Roman" panose="02020603050405020304" pitchFamily="18" charset="0"/>
              </a:rPr>
              <a:t>History of Reinforcement</a:t>
            </a:r>
            <a:endParaRPr kumimoji="0" lang="en-US" sz="44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ChangeArrowheads="1"/>
          </p:cNvSpPr>
          <p:nvPr/>
        </p:nvSpPr>
        <p:spPr bwMode="auto">
          <a:xfrm>
            <a:off x="228600" y="228600"/>
            <a:ext cx="9126794" cy="861774"/>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Q(state, action) = R(state, action) + </a:t>
            </a:r>
          </a:p>
          <a:p>
            <a:pPr marL="0" marR="0" lvl="0" indent="0" algn="l" defTabSz="914400" rtl="0" eaLnBrk="0" fontAlgn="base" latinLnBrk="0" hangingPunct="0">
              <a:lnSpc>
                <a:spcPct val="100000"/>
              </a:lnSpc>
              <a:spcBef>
                <a:spcPct val="0"/>
              </a:spcBef>
              <a:spcAft>
                <a:spcPct val="0"/>
              </a:spcAft>
              <a:buClrTx/>
              <a:buSzTx/>
              <a:buFontTx/>
              <a:buNone/>
              <a:tabLst/>
            </a:pPr>
            <a:r>
              <a:rPr lang="en-US" sz="2800" b="1" dirty="0">
                <a:solidFill>
                  <a:srgbClr val="FF0000"/>
                </a:solidFill>
                <a:latin typeface="Times New Roman" panose="02020603050405020304" pitchFamily="18" charset="0"/>
                <a:cs typeface="Times New Roman" panose="02020603050405020304" pitchFamily="18" charset="0"/>
              </a:rPr>
              <a:t>                                 </a:t>
            </a:r>
            <a:r>
              <a:rPr kumimoji="0" 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Gamma * Max[Q(next state, all actions)</a:t>
            </a:r>
            <a:endParaRPr kumimoji="0" 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4"/>
          <p:cNvSpPr/>
          <p:nvPr/>
        </p:nvSpPr>
        <p:spPr>
          <a:xfrm>
            <a:off x="0" y="1524000"/>
            <a:ext cx="9144000" cy="5693866"/>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According to this formula, a value assigned to a specific element of matrix Q, is equal to the sum of the corresponding value in matrix R and the learning parameter </a:t>
            </a:r>
            <a:r>
              <a:rPr lang="en-US" sz="2800" b="1" dirty="0">
                <a:solidFill>
                  <a:srgbClr val="FF0000"/>
                </a:solidFill>
                <a:latin typeface="Times New Roman" panose="02020603050405020304" pitchFamily="18" charset="0"/>
                <a:cs typeface="Times New Roman" panose="02020603050405020304" pitchFamily="18" charset="0"/>
              </a:rPr>
              <a:t>Gamma</a:t>
            </a:r>
            <a:r>
              <a:rPr lang="en-US" sz="2800" b="1" dirty="0">
                <a:latin typeface="Times New Roman" panose="02020603050405020304" pitchFamily="18" charset="0"/>
                <a:cs typeface="Times New Roman" panose="02020603050405020304" pitchFamily="18" charset="0"/>
              </a:rPr>
              <a:t>, multiplied by the maximum value of Q for all possible actions in the next state.</a:t>
            </a:r>
            <a:r>
              <a:rPr lang="en-US" sz="2800" dirty="0">
                <a:solidFill>
                  <a:srgbClr val="FF0000"/>
                </a:solidFill>
                <a:latin typeface="Times New Roman" panose="02020603050405020304" pitchFamily="18" charset="0"/>
                <a:cs typeface="Times New Roman" panose="02020603050405020304" pitchFamily="18" charset="0"/>
              </a:rPr>
              <a:t> </a:t>
            </a:r>
          </a:p>
          <a:p>
            <a:endParaRPr lang="en-US" sz="2800" dirty="0">
              <a:solidFill>
                <a:srgbClr val="FF0000"/>
              </a:solidFill>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0 ≤ </a:t>
            </a:r>
            <a:r>
              <a:rPr lang="el-GR" sz="2800" b="1" dirty="0">
                <a:latin typeface="Cambria"/>
                <a:cs typeface="Times New Roman" panose="02020603050405020304" pitchFamily="18" charset="0"/>
              </a:rPr>
              <a:t>γ</a:t>
            </a:r>
            <a:r>
              <a:rPr lang="en-US" sz="2800" b="1" dirty="0">
                <a:latin typeface="Times New Roman" panose="02020603050405020304" pitchFamily="18" charset="0"/>
                <a:cs typeface="Times New Roman" panose="02020603050405020304" pitchFamily="18" charset="0"/>
              </a:rPr>
              <a:t> ≤  1) closer to zero =&gt; the agent will tend to consider only immediate rewards  </a:t>
            </a:r>
          </a:p>
          <a:p>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closer to one =&gt; the agent will consider future rewards with greater weight, willing to delay the reward</a:t>
            </a:r>
          </a:p>
          <a:p>
            <a:pPr marL="342900" indent="-3429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7585">
                                            <p:txEl>
                                              <p:pRg st="0" end="0"/>
                                            </p:txEl>
                                          </p:spTgt>
                                        </p:tgtEl>
                                        <p:attrNameLst>
                                          <p:attrName>style.visibility</p:attrName>
                                        </p:attrNameLst>
                                      </p:cBhvr>
                                      <p:to>
                                        <p:strVal val="visible"/>
                                      </p:to>
                                    </p:set>
                                    <p:anim calcmode="lin" valueType="num">
                                      <p:cBhvr additive="base">
                                        <p:cTn id="7" dur="500" fill="hold"/>
                                        <p:tgtEl>
                                          <p:spTgt spid="675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7585">
                                            <p:txEl>
                                              <p:pRg st="1" end="1"/>
                                            </p:txEl>
                                          </p:spTgt>
                                        </p:tgtEl>
                                        <p:attrNameLst>
                                          <p:attrName>style.visibility</p:attrName>
                                        </p:attrNameLst>
                                      </p:cBhvr>
                                      <p:to>
                                        <p:strVal val="visible"/>
                                      </p:to>
                                    </p:set>
                                    <p:anim calcmode="lin" valueType="num">
                                      <p:cBhvr additive="base">
                                        <p:cTn id="11" dur="500" fill="hold"/>
                                        <p:tgtEl>
                                          <p:spTgt spid="6758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75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down)">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95400"/>
            <a:ext cx="9144000" cy="5016758"/>
          </a:xfrm>
          <a:prstGeom prst="rect">
            <a:avLst/>
          </a:prstGeom>
        </p:spPr>
        <p:txBody>
          <a:bodyPr wrap="square">
            <a:spAutoFit/>
          </a:bodyPr>
          <a:lstStyle/>
          <a:p>
            <a:pPr marL="342900" indent="-342900">
              <a:buFont typeface="Arial" panose="020B0604020202020204" pitchFamily="34" charset="0"/>
              <a:buChar char="•"/>
            </a:pPr>
            <a:r>
              <a:rPr lang="en-US" sz="3200" b="1" dirty="0">
                <a:latin typeface="+mj-lt"/>
              </a:rPr>
              <a:t>Our virtual agent will learn through experience, without a teacher (this is called unsupervised learning). </a:t>
            </a:r>
          </a:p>
          <a:p>
            <a:pPr marL="342900" indent="-342900">
              <a:buFont typeface="Arial" panose="020B0604020202020204" pitchFamily="34" charset="0"/>
              <a:buChar char="•"/>
            </a:pPr>
            <a:endParaRPr lang="en-US" sz="3200" b="1" dirty="0">
              <a:latin typeface="+mj-lt"/>
              <a:cs typeface="Times New Roman" panose="02020603050405020304" pitchFamily="18" charset="0"/>
            </a:endParaRPr>
          </a:p>
          <a:p>
            <a:pPr marL="342900" indent="-342900">
              <a:buFont typeface="Arial" panose="020B0604020202020204" pitchFamily="34" charset="0"/>
              <a:buChar char="•"/>
            </a:pPr>
            <a:r>
              <a:rPr lang="en-US" sz="3200" b="1" dirty="0">
                <a:latin typeface="+mj-lt"/>
                <a:cs typeface="Times New Roman" panose="02020603050405020304" pitchFamily="18" charset="0"/>
              </a:rPr>
              <a:t>The agent will explore from state to state until it reaches the goal. We'll call each exploration an episode </a:t>
            </a:r>
          </a:p>
          <a:p>
            <a:pPr marL="342900" indent="-342900">
              <a:buFont typeface="Arial" panose="020B0604020202020204" pitchFamily="34" charset="0"/>
              <a:buChar char="•"/>
            </a:pPr>
            <a:endParaRPr lang="en-US" sz="3200" b="1" dirty="0">
              <a:latin typeface="+mj-lt"/>
              <a:cs typeface="Times New Roman" panose="02020603050405020304" pitchFamily="18" charset="0"/>
            </a:endParaRPr>
          </a:p>
          <a:p>
            <a:pPr marL="342900" indent="-342900">
              <a:buFont typeface="Arial" panose="020B0604020202020204" pitchFamily="34" charset="0"/>
              <a:buChar char="•"/>
            </a:pPr>
            <a:r>
              <a:rPr lang="en-US" sz="3200" b="1" dirty="0">
                <a:latin typeface="+mj-lt"/>
                <a:cs typeface="Times New Roman" panose="02020603050405020304" pitchFamily="18" charset="0"/>
              </a:rPr>
              <a:t>Each time the agent arrives at the goal state, the program goes to the next episode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down)">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17693"/>
            <a:ext cx="9144000" cy="67403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Algorithm to utilize the Q matrix: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514350" marR="0" lvl="0" indent="-514350" algn="l" defTabSz="914400" rtl="0" eaLnBrk="0" fontAlgn="base" latinLnBrk="0" hangingPunct="0">
              <a:lnSpc>
                <a:spcPct val="100000"/>
              </a:lnSpc>
              <a:spcBef>
                <a:spcPct val="0"/>
              </a:spcBef>
              <a:spcAft>
                <a:spcPct val="0"/>
              </a:spcAft>
              <a:buClrTx/>
              <a:buSzTx/>
              <a:buFontTx/>
              <a:buAutoNum type="arabicPeriod"/>
              <a:tabLst/>
            </a:pPr>
            <a:r>
              <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current state = initial state.</a:t>
            </a:r>
          </a:p>
          <a:p>
            <a:pPr marL="514350" marR="0" lvl="0" indent="-514350" algn="l" defTabSz="914400" rtl="0" eaLnBrk="0" fontAlgn="base" latinLnBrk="0" hangingPunct="0">
              <a:lnSpc>
                <a:spcPct val="100000"/>
              </a:lnSpc>
              <a:spcBef>
                <a:spcPct val="0"/>
              </a:spcBef>
              <a:spcAft>
                <a:spcPct val="0"/>
              </a:spcAft>
              <a:buClrTx/>
              <a:buSzTx/>
              <a:buFontTx/>
              <a:buAutoNum type="arabicPeriod"/>
              <a:tabLst/>
            </a:pPr>
            <a:endPar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From current state, find the action with the highest Q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Set current state = next state.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Repeat Steps 2 and 3 until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current state = goal state.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algorithm above will return the sequence of states from the initial state to the goal state.</a:t>
            </a:r>
            <a:endParaRPr kumimoji="0" 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down)">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wipe(down)">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wipe(down)">
                                      <p:cBhvr>
                                        <p:cTn id="32" dur="500"/>
                                        <p:tgtEl>
                                          <p:spTgt spid="2">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animEffect transition="in" filter="wipe(down)">
                                      <p:cBhvr>
                                        <p:cTn id="37"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cstate="print"/>
          <a:srcRect/>
          <a:stretch>
            <a:fillRect/>
          </a:stretch>
        </p:blipFill>
        <p:spPr bwMode="auto">
          <a:xfrm>
            <a:off x="2209800" y="1033463"/>
            <a:ext cx="4724400" cy="4791075"/>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US" dirty="0">
                <a:latin typeface="Times New Roman" panose="02020603050405020304" pitchFamily="18" charset="0"/>
                <a:cs typeface="Times New Roman" panose="02020603050405020304" pitchFamily="18" charset="0"/>
              </a:rPr>
              <a:t>Algorithm</a:t>
            </a:r>
          </a:p>
        </p:txBody>
      </p:sp>
      <p:sp>
        <p:nvSpPr>
          <p:cNvPr id="77826" name="Rectangle 2"/>
          <p:cNvSpPr>
            <a:spLocks noChangeArrowheads="1"/>
          </p:cNvSpPr>
          <p:nvPr/>
        </p:nvSpPr>
        <p:spPr bwMode="auto">
          <a:xfrm>
            <a:off x="228600" y="1186934"/>
            <a:ext cx="8839200" cy="5539978"/>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Q-Learning algorithm goes as follows:</a:t>
            </a:r>
            <a:endPar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Set the gamma parameter, and environment rewards in matrix 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Initialize matrix Q to zero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a:t>
            </a:r>
            <a:r>
              <a:rPr kumimoji="0" lang="en-US" sz="2400" b="1" i="0" u="none" strike="noStrike" cap="none" normalizeH="0" baseline="0" dirty="0">
                <a:ln>
                  <a:noFill/>
                </a:ln>
                <a:solidFill>
                  <a:srgbClr val="92D050"/>
                </a:solidFill>
                <a:effectLst/>
                <a:latin typeface="Times New Roman" panose="02020603050405020304" pitchFamily="18" charset="0"/>
                <a:cs typeface="Times New Roman" panose="02020603050405020304" pitchFamily="18" charset="0"/>
              </a:rPr>
              <a:t>For</a:t>
            </a: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each episode: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a random initial state.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Do While</a:t>
            </a: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goal state hasn't been reached.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Select one among all possible actions for the current state.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Using this possible action, consider going to the next state.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Get maximum Q value for this next state based on all possible 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 Q(state, action) = R(state, action) + Gamma * Max[Q(next state, all 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the next state as the current state.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End Do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92D050"/>
                </a:solidFill>
                <a:effectLst/>
                <a:latin typeface="Times New Roman" panose="02020603050405020304" pitchFamily="18" charset="0"/>
                <a:cs typeface="Times New Roman" panose="02020603050405020304" pitchFamily="18" charset="0"/>
              </a:rPr>
              <a:t>End For</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261884"/>
          </a:xfrm>
          <a:prstGeom prst="rect">
            <a:avLst/>
          </a:prstGeom>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Set learning parameter Gamma = 0.8,</a:t>
            </a:r>
          </a:p>
          <a:p>
            <a:pPr marL="342900" indent="-3429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 initial state as Room 1.</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Initialize matrix Q as a zero matrix:</a:t>
            </a:r>
          </a:p>
        </p:txBody>
      </p:sp>
      <p:pic>
        <p:nvPicPr>
          <p:cNvPr id="75778" name="Picture 2" descr="http://mnemstudio.org/ai/path/images/q_matrix1.gif"/>
          <p:cNvPicPr>
            <a:picLocks noChangeAspect="1" noChangeArrowheads="1"/>
          </p:cNvPicPr>
          <p:nvPr/>
        </p:nvPicPr>
        <p:blipFill>
          <a:blip r:embed="rId2" cstate="print"/>
          <a:srcRect/>
          <a:stretch>
            <a:fillRect/>
          </a:stretch>
        </p:blipFill>
        <p:spPr bwMode="auto">
          <a:xfrm>
            <a:off x="5337687" y="0"/>
            <a:ext cx="3806313" cy="2971800"/>
          </a:xfrm>
          <a:prstGeom prst="rect">
            <a:avLst/>
          </a:prstGeom>
          <a:noFill/>
        </p:spPr>
      </p:pic>
      <p:sp>
        <p:nvSpPr>
          <p:cNvPr id="5" name="Rectangle 4"/>
          <p:cNvSpPr/>
          <p:nvPr/>
        </p:nvSpPr>
        <p:spPr>
          <a:xfrm>
            <a:off x="1" y="5638800"/>
            <a:ext cx="5475567" cy="954107"/>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By random selection, select to go to 5 as action</a:t>
            </a:r>
          </a:p>
        </p:txBody>
      </p:sp>
      <p:pic>
        <p:nvPicPr>
          <p:cNvPr id="75780" name="Picture 4" descr="http://mnemstudio.org/ai/path/images/r_matrix1.gif"/>
          <p:cNvPicPr>
            <a:picLocks noChangeAspect="1" noChangeArrowheads="1"/>
          </p:cNvPicPr>
          <p:nvPr/>
        </p:nvPicPr>
        <p:blipFill>
          <a:blip r:embed="rId3" cstate="print"/>
          <a:srcRect/>
          <a:stretch>
            <a:fillRect/>
          </a:stretch>
        </p:blipFill>
        <p:spPr bwMode="auto">
          <a:xfrm>
            <a:off x="5181600" y="3733800"/>
            <a:ext cx="3848099" cy="3124200"/>
          </a:xfrm>
          <a:prstGeom prst="rect">
            <a:avLst/>
          </a:prstGeom>
          <a:noFill/>
        </p:spPr>
      </p:pic>
      <p:pic>
        <p:nvPicPr>
          <p:cNvPr id="7" name="Picture 2" descr="http://mnemstudio.org/ai/path/images/map3a.gif"/>
          <p:cNvPicPr>
            <a:picLocks noChangeAspect="1" noChangeArrowheads="1"/>
          </p:cNvPicPr>
          <p:nvPr/>
        </p:nvPicPr>
        <p:blipFill>
          <a:blip r:embed="rId4" cstate="print">
            <a:lum bright="-25000"/>
          </a:blip>
          <a:srcRect/>
          <a:stretch>
            <a:fillRect/>
          </a:stretch>
        </p:blipFill>
        <p:spPr bwMode="auto">
          <a:xfrm>
            <a:off x="-27104" y="1676400"/>
            <a:ext cx="5169318" cy="2895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5778"/>
                                        </p:tgtEl>
                                        <p:attrNameLst>
                                          <p:attrName>style.visibility</p:attrName>
                                        </p:attrNameLst>
                                      </p:cBhvr>
                                      <p:to>
                                        <p:strVal val="visible"/>
                                      </p:to>
                                    </p:set>
                                    <p:animEffect transition="in" filter="wipe(down)">
                                      <p:cBhvr>
                                        <p:cTn id="23" dur="500"/>
                                        <p:tgtEl>
                                          <p:spTgt spid="7577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wipe(down)">
                                      <p:cBhvr>
                                        <p:cTn id="28" dur="500"/>
                                        <p:tgtEl>
                                          <p:spTgt spid="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5780"/>
                                        </p:tgtEl>
                                        <p:attrNameLst>
                                          <p:attrName>style.visibility</p:attrName>
                                        </p:attrNameLst>
                                      </p:cBhvr>
                                      <p:to>
                                        <p:strVal val="visible"/>
                                      </p:to>
                                    </p:set>
                                    <p:animEffect transition="in" filter="wipe(down)">
                                      <p:cBhvr>
                                        <p:cTn id="33" dur="500"/>
                                        <p:tgtEl>
                                          <p:spTgt spid="7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0" y="2057400"/>
            <a:ext cx="9144000" cy="677108"/>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dirty="0">
                <a:ln>
                  <a:noFill/>
                </a:ln>
                <a:solidFill>
                  <a:srgbClr val="FF0000"/>
                </a:solidFill>
                <a:effectLst/>
                <a:latin typeface="Times New Roman" pitchFamily="18" charset="0"/>
                <a:cs typeface="Times New Roman" pitchFamily="18" charset="0"/>
              </a:rPr>
              <a:t>Q(state, action) = R(state, action) + Gamma * Max[Q(next state, all 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Times New Roman" pitchFamily="18" charset="0"/>
                <a:cs typeface="Times New Roman" pitchFamily="18" charset="0"/>
              </a:rPr>
              <a:t>Q(1, 5) = R(1, 5) + 0.8 * Max[Q(5, 1), Q(5, 4), Q(5, 5)] = 100 + 0.8 * 0 = 100</a:t>
            </a:r>
          </a:p>
        </p:txBody>
      </p:sp>
      <p:sp>
        <p:nvSpPr>
          <p:cNvPr id="4" name="Rectangle 3"/>
          <p:cNvSpPr/>
          <p:nvPr/>
        </p:nvSpPr>
        <p:spPr>
          <a:xfrm>
            <a:off x="0" y="3124200"/>
            <a:ext cx="5562600" cy="3416320"/>
          </a:xfrm>
          <a:prstGeom prst="rect">
            <a:avLst/>
          </a:prstGeom>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Since matrix Q is still initialized to zero, Q(5, 1), Q(5, 4), Q(5, 5), are all zero. </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The next state, 5, now becomes the current state.  </a:t>
            </a:r>
          </a:p>
          <a:p>
            <a:pPr marL="342900" indent="-342900">
              <a:buFont typeface="Arial" panose="020B0604020202020204" pitchFamily="34" charset="0"/>
              <a:buChar char="•"/>
            </a:pPr>
            <a:r>
              <a:rPr lang="en-US" sz="2400" b="1" dirty="0">
                <a:solidFill>
                  <a:srgbClr val="FF0000"/>
                </a:solidFill>
                <a:latin typeface="Times New Roman" panose="02020603050405020304" pitchFamily="18" charset="0"/>
                <a:cs typeface="Times New Roman" panose="02020603050405020304" pitchFamily="18" charset="0"/>
              </a:rPr>
              <a:t>Because 5 is the goal state, we've finished one episode. </a:t>
            </a:r>
            <a:r>
              <a:rPr lang="en-US" sz="2400" b="1"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agent's brain now contains an updated matrix Q as:</a:t>
            </a:r>
          </a:p>
        </p:txBody>
      </p:sp>
      <p:sp>
        <p:nvSpPr>
          <p:cNvPr id="10" name="Oval 9"/>
          <p:cNvSpPr/>
          <p:nvPr/>
        </p:nvSpPr>
        <p:spPr>
          <a:xfrm>
            <a:off x="685800" y="4572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1" name="Straight Arrow Connector 10"/>
          <p:cNvCxnSpPr>
            <a:stCxn id="10" idx="6"/>
          </p:cNvCxnSpPr>
          <p:nvPr/>
        </p:nvCxnSpPr>
        <p:spPr>
          <a:xfrm flipV="1">
            <a:off x="1447800" y="435077"/>
            <a:ext cx="1371600" cy="3650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 idx="6"/>
          </p:cNvCxnSpPr>
          <p:nvPr/>
        </p:nvCxnSpPr>
        <p:spPr>
          <a:xfrm>
            <a:off x="1447800" y="800100"/>
            <a:ext cx="1447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6"/>
          </p:cNvCxnSpPr>
          <p:nvPr/>
        </p:nvCxnSpPr>
        <p:spPr>
          <a:xfrm>
            <a:off x="1447800" y="800100"/>
            <a:ext cx="1219200" cy="496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895600" y="228600"/>
            <a:ext cx="2133600" cy="1569660"/>
          </a:xfrm>
          <a:prstGeom prst="rect">
            <a:avLst/>
          </a:prstGeom>
          <a:noFill/>
        </p:spPr>
        <p:txBody>
          <a:bodyPr wrap="square" rtlCol="0">
            <a:spAutoFit/>
          </a:bodyPr>
          <a:lstStyle/>
          <a:p>
            <a:r>
              <a:rPr lang="en-US" sz="2400" dirty="0">
                <a:latin typeface="Times New Roman" pitchFamily="18" charset="0"/>
                <a:cs typeface="Times New Roman" pitchFamily="18" charset="0"/>
              </a:rPr>
              <a:t>1</a:t>
            </a:r>
          </a:p>
          <a:p>
            <a:r>
              <a:rPr lang="en-US" sz="2400" dirty="0">
                <a:latin typeface="Times New Roman" pitchFamily="18" charset="0"/>
                <a:cs typeface="Times New Roman" pitchFamily="18" charset="0"/>
              </a:rPr>
              <a:t>4</a:t>
            </a:r>
          </a:p>
          <a:p>
            <a:r>
              <a:rPr lang="en-US" sz="2400" dirty="0">
                <a:latin typeface="Times New Roman" pitchFamily="18" charset="0"/>
                <a:cs typeface="Times New Roman" pitchFamily="18" charset="0"/>
              </a:rPr>
              <a:t>5</a:t>
            </a:r>
          </a:p>
          <a:p>
            <a:endParaRPr lang="en-US" sz="2400" dirty="0">
              <a:latin typeface="Times New Roman" pitchFamily="18" charset="0"/>
              <a:cs typeface="Times New Roman" pitchFamily="18" charset="0"/>
            </a:endParaRPr>
          </a:p>
        </p:txBody>
      </p:sp>
      <p:pic>
        <p:nvPicPr>
          <p:cNvPr id="14" name="Picture 2" descr="http://mnemstudio.org/ai/path/images/map3a.gif"/>
          <p:cNvPicPr>
            <a:picLocks noChangeAspect="1" noChangeArrowheads="1"/>
          </p:cNvPicPr>
          <p:nvPr/>
        </p:nvPicPr>
        <p:blipFill>
          <a:blip r:embed="rId2" cstate="print">
            <a:lum bright="-14000"/>
          </a:blip>
          <a:srcRect/>
          <a:stretch>
            <a:fillRect/>
          </a:stretch>
        </p:blipFill>
        <p:spPr bwMode="auto">
          <a:xfrm>
            <a:off x="3305795" y="0"/>
            <a:ext cx="5609605" cy="2133600"/>
          </a:xfrm>
          <a:prstGeom prst="rect">
            <a:avLst/>
          </a:prstGeom>
          <a:noFill/>
        </p:spPr>
      </p:pic>
      <p:pic>
        <p:nvPicPr>
          <p:cNvPr id="83969" name="Picture 1"/>
          <p:cNvPicPr>
            <a:picLocks noChangeAspect="1" noChangeArrowheads="1"/>
          </p:cNvPicPr>
          <p:nvPr/>
        </p:nvPicPr>
        <p:blipFill>
          <a:blip r:embed="rId3" cstate="print"/>
          <a:srcRect/>
          <a:stretch>
            <a:fillRect/>
          </a:stretch>
        </p:blipFill>
        <p:spPr bwMode="auto">
          <a:xfrm>
            <a:off x="5715000" y="5075874"/>
            <a:ext cx="3429000" cy="1782125"/>
          </a:xfrm>
          <a:prstGeom prst="rect">
            <a:avLst/>
          </a:prstGeom>
          <a:noFill/>
          <a:ln w="9525">
            <a:noFill/>
            <a:miter lim="800000"/>
            <a:headEnd/>
            <a:tailEnd/>
          </a:ln>
        </p:spPr>
      </p:pic>
      <p:pic>
        <p:nvPicPr>
          <p:cNvPr id="15" name="Picture 2" descr="http://mnemstudio.org/ai/path/images/q_matrix1.gif"/>
          <p:cNvPicPr>
            <a:picLocks noChangeAspect="1" noChangeArrowheads="1"/>
          </p:cNvPicPr>
          <p:nvPr/>
        </p:nvPicPr>
        <p:blipFill>
          <a:blip r:embed="rId4" cstate="print"/>
          <a:srcRect/>
          <a:stretch>
            <a:fillRect/>
          </a:stretch>
        </p:blipFill>
        <p:spPr bwMode="auto">
          <a:xfrm>
            <a:off x="6096000" y="2743200"/>
            <a:ext cx="2667000" cy="20822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down)">
                                      <p:cBhvr>
                                        <p:cTn id="26" dur="500"/>
                                        <p:tgtEl>
                                          <p:spTgt spid="3">
                                            <p:txEl>
                                              <p:pRg st="0" end="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wipe(down)">
                                      <p:cBhvr>
                                        <p:cTn id="29" dur="500"/>
                                        <p:tgtEl>
                                          <p:spTgt spid="3">
                                            <p:txEl>
                                              <p:pRg st="1" end="1"/>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down)">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4753">
                                            <p:txEl>
                                              <p:pRg st="0" end="0"/>
                                            </p:txEl>
                                          </p:spTgt>
                                        </p:tgtEl>
                                        <p:attrNameLst>
                                          <p:attrName>style.visibility</p:attrName>
                                        </p:attrNameLst>
                                      </p:cBhvr>
                                      <p:to>
                                        <p:strVal val="visible"/>
                                      </p:to>
                                    </p:set>
                                    <p:animEffect transition="in" filter="wipe(down)">
                                      <p:cBhvr>
                                        <p:cTn id="37" dur="500"/>
                                        <p:tgtEl>
                                          <p:spTgt spid="7475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4753">
                                            <p:txEl>
                                              <p:pRg st="1" end="1"/>
                                            </p:txEl>
                                          </p:spTgt>
                                        </p:tgtEl>
                                        <p:attrNameLst>
                                          <p:attrName>style.visibility</p:attrName>
                                        </p:attrNameLst>
                                      </p:cBhvr>
                                      <p:to>
                                        <p:strVal val="visible"/>
                                      </p:to>
                                    </p:set>
                                    <p:animEffect transition="in" filter="wipe(down)">
                                      <p:cBhvr>
                                        <p:cTn id="42" dur="500"/>
                                        <p:tgtEl>
                                          <p:spTgt spid="7475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0" end="0"/>
                                            </p:txEl>
                                          </p:spTgt>
                                        </p:tgtEl>
                                        <p:attrNameLst>
                                          <p:attrName>style.visibility</p:attrName>
                                        </p:attrNameLst>
                                      </p:cBhvr>
                                      <p:to>
                                        <p:strVal val="visible"/>
                                      </p:to>
                                    </p:set>
                                    <p:animEffect transition="in" filter="wipe(down)">
                                      <p:cBhvr>
                                        <p:cTn id="52" dur="500"/>
                                        <p:tgtEl>
                                          <p:spTgt spid="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
                                            <p:txEl>
                                              <p:pRg st="1" end="1"/>
                                            </p:txEl>
                                          </p:spTgt>
                                        </p:tgtEl>
                                        <p:attrNameLst>
                                          <p:attrName>style.visibility</p:attrName>
                                        </p:attrNameLst>
                                      </p:cBhvr>
                                      <p:to>
                                        <p:strVal val="visible"/>
                                      </p:to>
                                    </p:set>
                                    <p:animEffect transition="in" filter="wipe(down)">
                                      <p:cBhvr>
                                        <p:cTn id="57" dur="500"/>
                                        <p:tgtEl>
                                          <p:spTgt spid="4">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
                                            <p:txEl>
                                              <p:pRg st="2" end="2"/>
                                            </p:txEl>
                                          </p:spTgt>
                                        </p:tgtEl>
                                        <p:attrNameLst>
                                          <p:attrName>style.visibility</p:attrName>
                                        </p:attrNameLst>
                                      </p:cBhvr>
                                      <p:to>
                                        <p:strVal val="visible"/>
                                      </p:to>
                                    </p:set>
                                    <p:animEffect transition="in" filter="wipe(down)">
                                      <p:cBhvr>
                                        <p:cTn id="62" dur="500"/>
                                        <p:tgtEl>
                                          <p:spTgt spid="4">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
                                            <p:txEl>
                                              <p:pRg st="3" end="3"/>
                                            </p:txEl>
                                          </p:spTgt>
                                        </p:tgtEl>
                                        <p:attrNameLst>
                                          <p:attrName>style.visibility</p:attrName>
                                        </p:attrNameLst>
                                      </p:cBhvr>
                                      <p:to>
                                        <p:strVal val="visible"/>
                                      </p:to>
                                    </p:set>
                                    <p:animEffect transition="in" filter="wipe(down)">
                                      <p:cBhvr>
                                        <p:cTn id="67" dur="500"/>
                                        <p:tgtEl>
                                          <p:spTgt spid="4">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83969"/>
                                        </p:tgtEl>
                                        <p:attrNameLst>
                                          <p:attrName>style.visibility</p:attrName>
                                        </p:attrNameLst>
                                      </p:cBhvr>
                                      <p:to>
                                        <p:strVal val="visible"/>
                                      </p:to>
                                    </p:set>
                                    <p:anim calcmode="lin" valueType="num">
                                      <p:cBhvr additive="base">
                                        <p:cTn id="72" dur="500" fill="hold"/>
                                        <p:tgtEl>
                                          <p:spTgt spid="83969"/>
                                        </p:tgtEl>
                                        <p:attrNameLst>
                                          <p:attrName>ppt_x</p:attrName>
                                        </p:attrNameLst>
                                      </p:cBhvr>
                                      <p:tavLst>
                                        <p:tav tm="0">
                                          <p:val>
                                            <p:strVal val="#ppt_x"/>
                                          </p:val>
                                        </p:tav>
                                        <p:tav tm="100000">
                                          <p:val>
                                            <p:strVal val="#ppt_x"/>
                                          </p:val>
                                        </p:tav>
                                      </p:tavLst>
                                    </p:anim>
                                    <p:anim calcmode="lin" valueType="num">
                                      <p:cBhvr additive="base">
                                        <p:cTn id="73" dur="500" fill="hold"/>
                                        <p:tgtEl>
                                          <p:spTgt spid="839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ChangeArrowheads="1"/>
          </p:cNvSpPr>
          <p:nvPr/>
        </p:nvSpPr>
        <p:spPr bwMode="auto">
          <a:xfrm>
            <a:off x="0" y="123110"/>
            <a:ext cx="9144000" cy="3877985"/>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2800" b="0" i="0" u="none" strike="noStrike" cap="none" normalizeH="0" baseline="0" dirty="0">
                <a:ln>
                  <a:noFill/>
                </a:ln>
                <a:solidFill>
                  <a:srgbClr val="000000"/>
                </a:solidFill>
                <a:effectLst/>
                <a:latin typeface="Times New Roman" pitchFamily="18" charset="0"/>
                <a:cs typeface="Times New Roman" pitchFamily="18" charset="0"/>
              </a:rPr>
              <a:t>For </a:t>
            </a:r>
            <a:r>
              <a:rPr kumimoji="0" lang="en-US" sz="2800" b="0" i="0" u="none" strike="noStrike" cap="none" normalizeH="0" baseline="0" dirty="0">
                <a:ln>
                  <a:noFill/>
                </a:ln>
                <a:solidFill>
                  <a:srgbClr val="FF0000"/>
                </a:solidFill>
                <a:effectLst/>
                <a:latin typeface="Times New Roman" pitchFamily="18" charset="0"/>
                <a:cs typeface="Times New Roman" pitchFamily="18" charset="0"/>
              </a:rPr>
              <a:t>next episode</a:t>
            </a:r>
            <a:r>
              <a:rPr kumimoji="0" lang="en-US" sz="2800" b="0" i="0" u="none" strike="noStrike" cap="none" normalizeH="0" baseline="0" dirty="0">
                <a:ln>
                  <a:noFill/>
                </a:ln>
                <a:solidFill>
                  <a:srgbClr val="000000"/>
                </a:solidFill>
                <a:effectLst/>
                <a:latin typeface="Times New Roman" pitchFamily="18" charset="0"/>
                <a:cs typeface="Times New Roman" pitchFamily="18" charset="0"/>
              </a:rPr>
              <a:t>, randomly chosen initial state.  </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i="1" dirty="0">
                <a:solidFill>
                  <a:srgbClr val="FF0000"/>
                </a:solidFill>
                <a:latin typeface="Times New Roman" pitchFamily="18" charset="0"/>
                <a:cs typeface="Times New Roman" pitchFamily="18" charset="0"/>
              </a:rPr>
              <a:t>choose </a:t>
            </a:r>
            <a:r>
              <a:rPr kumimoji="0" lang="en-US" sz="2800" b="0" i="1" u="none" strike="noStrike" cap="none" normalizeH="0" baseline="0" dirty="0">
                <a:ln>
                  <a:noFill/>
                </a:ln>
                <a:solidFill>
                  <a:srgbClr val="FF0000"/>
                </a:solidFill>
                <a:effectLst/>
                <a:latin typeface="Times New Roman" pitchFamily="18" charset="0"/>
                <a:cs typeface="Times New Roman" pitchFamily="18" charset="0"/>
              </a:rPr>
              <a:t>state 3 as initial state</a:t>
            </a:r>
            <a:r>
              <a:rPr kumimoji="0" lang="en-US" sz="2800" b="0" i="0" u="none" strike="noStrike" cap="none" normalizeH="0" baseline="0" dirty="0">
                <a:ln>
                  <a:noFill/>
                </a:ln>
                <a:solidFill>
                  <a:srgbClr val="000000"/>
                </a:solidFill>
                <a:effectLst/>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2800" b="0" i="0" u="none" strike="noStrike" cap="none" normalizeH="0" baseline="0" dirty="0">
                <a:ln>
                  <a:noFill/>
                </a:ln>
                <a:solidFill>
                  <a:srgbClr val="000000"/>
                </a:solidFill>
                <a:effectLst/>
                <a:latin typeface="Times New Roman" pitchFamily="18" charset="0"/>
                <a:cs typeface="Times New Roman" pitchFamily="18" charset="0"/>
              </a:rPr>
              <a:t> By random selection, </a:t>
            </a:r>
            <a:r>
              <a:rPr kumimoji="0" lang="en-US" sz="2800" b="0" i="1" u="none" strike="noStrike" cap="none" normalizeH="0" baseline="0" dirty="0">
                <a:ln>
                  <a:noFill/>
                </a:ln>
                <a:solidFill>
                  <a:srgbClr val="FF0000"/>
                </a:solidFill>
                <a:effectLst/>
                <a:latin typeface="Times New Roman" pitchFamily="18" charset="0"/>
                <a:cs typeface="Times New Roman" pitchFamily="18" charset="0"/>
              </a:rPr>
              <a:t>select state 1 as action</a:t>
            </a:r>
            <a:r>
              <a:rPr kumimoji="0" lang="en-US" sz="2800" b="0" i="0" u="none" strike="noStrike" cap="none" normalizeH="0" baseline="0" dirty="0">
                <a:ln>
                  <a:noFill/>
                </a:ln>
                <a:solidFill>
                  <a:srgbClr val="000000"/>
                </a:solidFill>
                <a:effectLst/>
                <a:latin typeface="Times New Roman" pitchFamily="18" charset="0"/>
                <a:cs typeface="Times New Roman" pitchFamily="18" charset="0"/>
              </a:rPr>
              <a:t>.</a:t>
            </a:r>
            <a:endParaRPr kumimoji="0" lang="en-US" sz="28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cs typeface="Times New Roman" pitchFamily="18" charset="0"/>
              </a:rPr>
              <a:t>Q(state, action) = R(state, action) + Gamma * Max[Q(next state, all actions)]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Times New Roman" pitchFamily="18" charset="0"/>
                <a:cs typeface="Times New Roman" pitchFamily="18" charset="0"/>
              </a:rPr>
              <a:t>Q(3, </a:t>
            </a:r>
            <a:r>
              <a:rPr lang="en-US" sz="2400" b="1" dirty="0">
                <a:latin typeface="Times New Roman" pitchFamily="18" charset="0"/>
                <a:cs typeface="Times New Roman" pitchFamily="18" charset="0"/>
              </a:rPr>
              <a:t>1</a:t>
            </a:r>
            <a:r>
              <a:rPr kumimoji="0" lang="en-US" sz="2400" b="1" i="0" u="none" strike="noStrike" cap="none" normalizeH="0" baseline="0" dirty="0">
                <a:ln>
                  <a:noFill/>
                </a:ln>
                <a:solidFill>
                  <a:schemeClr val="tx1"/>
                </a:solidFill>
                <a:effectLst/>
                <a:latin typeface="Times New Roman" pitchFamily="18" charset="0"/>
                <a:cs typeface="Times New Roman" pitchFamily="18" charset="0"/>
              </a:rPr>
              <a:t>) = R(3, </a:t>
            </a:r>
            <a:r>
              <a:rPr lang="en-US" sz="2400" b="1" dirty="0">
                <a:latin typeface="Times New Roman" pitchFamily="18" charset="0"/>
                <a:cs typeface="Times New Roman" pitchFamily="18" charset="0"/>
              </a:rPr>
              <a:t>1</a:t>
            </a:r>
            <a:r>
              <a:rPr kumimoji="0" lang="en-US" sz="2400" b="1" i="0" u="none" strike="noStrike" cap="none" normalizeH="0" baseline="0" dirty="0">
                <a:ln>
                  <a:noFill/>
                </a:ln>
                <a:solidFill>
                  <a:schemeClr val="tx1"/>
                </a:solidFill>
                <a:effectLst/>
                <a:latin typeface="Times New Roman" pitchFamily="18" charset="0"/>
                <a:cs typeface="Times New Roman" pitchFamily="18" charset="0"/>
              </a:rPr>
              <a:t>) + 0.8 * Max[Q(1, 3), Q(1, 5)] </a:t>
            </a:r>
          </a:p>
          <a:p>
            <a:pPr marL="0" marR="0" lvl="0" indent="0" algn="l" defTabSz="914400" rtl="0" eaLnBrk="0" fontAlgn="base" latinLnBrk="0" hangingPunct="0">
              <a:lnSpc>
                <a:spcPct val="100000"/>
              </a:lnSpc>
              <a:spcBef>
                <a:spcPct val="0"/>
              </a:spcBef>
              <a:spcAft>
                <a:spcPct val="0"/>
              </a:spcAft>
              <a:buClrTx/>
              <a:buSzTx/>
              <a:buFontTx/>
              <a:buNone/>
              <a:tabLst/>
            </a:pPr>
            <a:r>
              <a:rPr lang="en-US" sz="2400" b="1" dirty="0">
                <a:latin typeface="Times New Roman" pitchFamily="18" charset="0"/>
                <a:cs typeface="Times New Roman" pitchFamily="18" charset="0"/>
              </a:rPr>
              <a:t>              </a:t>
            </a:r>
            <a:r>
              <a:rPr kumimoji="0" lang="en-US" sz="2400" b="1" i="0" u="none" strike="noStrike" cap="none" normalizeH="0" baseline="0" dirty="0">
                <a:ln>
                  <a:noFill/>
                </a:ln>
                <a:solidFill>
                  <a:schemeClr val="tx1"/>
                </a:solidFill>
                <a:effectLst/>
                <a:latin typeface="Times New Roman" pitchFamily="18" charset="0"/>
                <a:cs typeface="Times New Roman" pitchFamily="18" charset="0"/>
              </a:rPr>
              <a:t>= 0          + 0.8 * Max(0, 100) = 80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Times New Roman" pitchFamily="18" charset="0"/>
                <a:cs typeface="Times New Roman" pitchFamily="18" charset="0"/>
              </a:rPr>
              <a:t>We use the updated matrix Q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Times New Roman" pitchFamily="18" charset="0"/>
                <a:cs typeface="Times New Roman" pitchFamily="18" charset="0"/>
              </a:rPr>
              <a:t>from the last episode. </a:t>
            </a: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4" name="Oval 3"/>
          <p:cNvSpPr/>
          <p:nvPr/>
        </p:nvSpPr>
        <p:spPr>
          <a:xfrm>
            <a:off x="6019800" y="4800600"/>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5" name="Straight Arrow Connector 4"/>
          <p:cNvCxnSpPr>
            <a:stCxn id="4" idx="6"/>
          </p:cNvCxnSpPr>
          <p:nvPr/>
        </p:nvCxnSpPr>
        <p:spPr>
          <a:xfrm flipV="1">
            <a:off x="6781800" y="4778477"/>
            <a:ext cx="1371600" cy="3650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4" idx="6"/>
          </p:cNvCxnSpPr>
          <p:nvPr/>
        </p:nvCxnSpPr>
        <p:spPr>
          <a:xfrm>
            <a:off x="6781800" y="5143500"/>
            <a:ext cx="1447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6"/>
          </p:cNvCxnSpPr>
          <p:nvPr/>
        </p:nvCxnSpPr>
        <p:spPr>
          <a:xfrm>
            <a:off x="6781800" y="5143500"/>
            <a:ext cx="1219200" cy="496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382000" y="4648200"/>
            <a:ext cx="1143000" cy="1200329"/>
          </a:xfrm>
          <a:prstGeom prst="rect">
            <a:avLst/>
          </a:prstGeom>
          <a:noFill/>
        </p:spPr>
        <p:txBody>
          <a:bodyPr wrap="square" rtlCol="0">
            <a:spAutoFit/>
          </a:bodyPr>
          <a:lstStyle/>
          <a:p>
            <a:r>
              <a:rPr lang="en-US" sz="2400" dirty="0">
                <a:latin typeface="Times New Roman" pitchFamily="18" charset="0"/>
                <a:cs typeface="Times New Roman" pitchFamily="18" charset="0"/>
              </a:rPr>
              <a:t>1</a:t>
            </a:r>
          </a:p>
          <a:p>
            <a:r>
              <a:rPr lang="en-US" sz="2400" dirty="0">
                <a:latin typeface="Times New Roman" pitchFamily="18" charset="0"/>
                <a:cs typeface="Times New Roman" pitchFamily="18" charset="0"/>
              </a:rPr>
              <a:t>2</a:t>
            </a:r>
          </a:p>
          <a:p>
            <a:r>
              <a:rPr lang="en-US" sz="2400" dirty="0">
                <a:latin typeface="Times New Roman" pitchFamily="18" charset="0"/>
                <a:cs typeface="Times New Roman" pitchFamily="18" charset="0"/>
              </a:rPr>
              <a:t>4</a:t>
            </a:r>
          </a:p>
        </p:txBody>
      </p:sp>
      <p:sp>
        <p:nvSpPr>
          <p:cNvPr id="11" name="Oval 10"/>
          <p:cNvSpPr/>
          <p:nvPr/>
        </p:nvSpPr>
        <p:spPr>
          <a:xfrm>
            <a:off x="6248400" y="6125393"/>
            <a:ext cx="7620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2" name="Straight Arrow Connector 11"/>
          <p:cNvCxnSpPr>
            <a:stCxn id="11" idx="6"/>
          </p:cNvCxnSpPr>
          <p:nvPr/>
        </p:nvCxnSpPr>
        <p:spPr>
          <a:xfrm flipV="1">
            <a:off x="7010400" y="6103270"/>
            <a:ext cx="1371600" cy="3650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6"/>
          </p:cNvCxnSpPr>
          <p:nvPr/>
        </p:nvCxnSpPr>
        <p:spPr>
          <a:xfrm>
            <a:off x="7010400" y="6468293"/>
            <a:ext cx="1406013" cy="3897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534400" y="5867400"/>
            <a:ext cx="838200" cy="1200329"/>
          </a:xfrm>
          <a:prstGeom prst="rect">
            <a:avLst/>
          </a:prstGeom>
          <a:noFill/>
        </p:spPr>
        <p:txBody>
          <a:bodyPr wrap="square" rtlCol="0">
            <a:spAutoFit/>
          </a:bodyPr>
          <a:lstStyle/>
          <a:p>
            <a:r>
              <a:rPr lang="en-US" sz="2400" dirty="0">
                <a:latin typeface="Times New Roman" pitchFamily="18" charset="0"/>
                <a:cs typeface="Times New Roman" pitchFamily="18" charset="0"/>
              </a:rPr>
              <a:t>3</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5</a:t>
            </a:r>
          </a:p>
        </p:txBody>
      </p:sp>
      <p:pic>
        <p:nvPicPr>
          <p:cNvPr id="14" name="Picture 2" descr="http://mnemstudio.org/ai/path/images/map3a.gif"/>
          <p:cNvPicPr>
            <a:picLocks noChangeAspect="1" noChangeArrowheads="1"/>
          </p:cNvPicPr>
          <p:nvPr/>
        </p:nvPicPr>
        <p:blipFill>
          <a:blip r:embed="rId2" cstate="print"/>
          <a:srcRect/>
          <a:stretch>
            <a:fillRect/>
          </a:stretch>
        </p:blipFill>
        <p:spPr bwMode="auto">
          <a:xfrm>
            <a:off x="0" y="4191000"/>
            <a:ext cx="4876800" cy="2582520"/>
          </a:xfrm>
          <a:prstGeom prst="rect">
            <a:avLst/>
          </a:prstGeom>
          <a:noFill/>
        </p:spPr>
      </p:pic>
      <p:pic>
        <p:nvPicPr>
          <p:cNvPr id="114689" name="Picture 1"/>
          <p:cNvPicPr>
            <a:picLocks noChangeAspect="1" noChangeArrowheads="1"/>
          </p:cNvPicPr>
          <p:nvPr/>
        </p:nvPicPr>
        <p:blipFill>
          <a:blip r:embed="rId3" cstate="print"/>
          <a:srcRect/>
          <a:stretch>
            <a:fillRect/>
          </a:stretch>
        </p:blipFill>
        <p:spPr bwMode="auto">
          <a:xfrm>
            <a:off x="5981700" y="2667000"/>
            <a:ext cx="3162300" cy="15716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729">
                                            <p:txEl>
                                              <p:pRg st="0" end="0"/>
                                            </p:txEl>
                                          </p:spTgt>
                                        </p:tgtEl>
                                        <p:attrNameLst>
                                          <p:attrName>style.visibility</p:attrName>
                                        </p:attrNameLst>
                                      </p:cBhvr>
                                      <p:to>
                                        <p:strVal val="visible"/>
                                      </p:to>
                                    </p:set>
                                    <p:animEffect transition="in" filter="wipe(down)">
                                      <p:cBhvr>
                                        <p:cTn id="7" dur="500"/>
                                        <p:tgtEl>
                                          <p:spTgt spid="737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73729">
                                            <p:txEl>
                                              <p:pRg st="1" end="1"/>
                                            </p:txEl>
                                          </p:spTgt>
                                        </p:tgtEl>
                                        <p:attrNameLst>
                                          <p:attrName>style.visibility</p:attrName>
                                        </p:attrNameLst>
                                      </p:cBhvr>
                                      <p:to>
                                        <p:strVal val="visible"/>
                                      </p:to>
                                    </p:set>
                                    <p:animEffect transition="in" filter="wipe(down)">
                                      <p:cBhvr>
                                        <p:cTn id="15" dur="500"/>
                                        <p:tgtEl>
                                          <p:spTgt spid="73729">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3729">
                                            <p:txEl>
                                              <p:pRg st="2" end="2"/>
                                            </p:txEl>
                                          </p:spTgt>
                                        </p:tgtEl>
                                        <p:attrNameLst>
                                          <p:attrName>style.visibility</p:attrName>
                                        </p:attrNameLst>
                                      </p:cBhvr>
                                      <p:to>
                                        <p:strVal val="visible"/>
                                      </p:to>
                                    </p:set>
                                    <p:animEffect transition="in" filter="wipe(down)">
                                      <p:cBhvr>
                                        <p:cTn id="18" dur="500"/>
                                        <p:tgtEl>
                                          <p:spTgt spid="7372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par>
                                <p:cTn id="34" presetID="22" presetClass="entr" presetSubtype="4"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par>
                                <p:cTn id="37" presetID="22" presetClass="entr" presetSubtype="4"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par>
                                <p:cTn id="46" presetID="22" presetClass="entr" presetSubtype="4"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73729">
                                            <p:txEl>
                                              <p:pRg st="3" end="3"/>
                                            </p:txEl>
                                          </p:spTgt>
                                        </p:tgtEl>
                                        <p:attrNameLst>
                                          <p:attrName>style.visibility</p:attrName>
                                        </p:attrNameLst>
                                      </p:cBhvr>
                                      <p:to>
                                        <p:strVal val="visible"/>
                                      </p:to>
                                    </p:set>
                                    <p:animEffect transition="in" filter="wipe(down)">
                                      <p:cBhvr>
                                        <p:cTn id="56" dur="500"/>
                                        <p:tgtEl>
                                          <p:spTgt spid="73729">
                                            <p:txEl>
                                              <p:pRg st="3" end="3"/>
                                            </p:txEl>
                                          </p:spTgt>
                                        </p:tgtEl>
                                      </p:cBhvr>
                                    </p:animEffect>
                                  </p:childTnLst>
                                </p:cTn>
                              </p:par>
                              <p:par>
                                <p:cTn id="57" presetID="22" presetClass="entr" presetSubtype="4" fill="hold" nodeType="withEffect">
                                  <p:stCondLst>
                                    <p:cond delay="0"/>
                                  </p:stCondLst>
                                  <p:childTnLst>
                                    <p:set>
                                      <p:cBhvr>
                                        <p:cTn id="58" dur="1" fill="hold">
                                          <p:stCondLst>
                                            <p:cond delay="0"/>
                                          </p:stCondLst>
                                        </p:cTn>
                                        <p:tgtEl>
                                          <p:spTgt spid="73729">
                                            <p:txEl>
                                              <p:pRg st="4" end="4"/>
                                            </p:txEl>
                                          </p:spTgt>
                                        </p:tgtEl>
                                        <p:attrNameLst>
                                          <p:attrName>style.visibility</p:attrName>
                                        </p:attrNameLst>
                                      </p:cBhvr>
                                      <p:to>
                                        <p:strVal val="visible"/>
                                      </p:to>
                                    </p:set>
                                    <p:animEffect transition="in" filter="wipe(down)">
                                      <p:cBhvr>
                                        <p:cTn id="59" dur="500"/>
                                        <p:tgtEl>
                                          <p:spTgt spid="73729">
                                            <p:txEl>
                                              <p:pRg st="4" end="4"/>
                                            </p:txEl>
                                          </p:spTgt>
                                        </p:tgtEl>
                                      </p:cBhvr>
                                    </p:animEffect>
                                  </p:childTnLst>
                                </p:cTn>
                              </p:par>
                              <p:par>
                                <p:cTn id="60" presetID="22" presetClass="entr" presetSubtype="4" fill="hold" nodeType="withEffect">
                                  <p:stCondLst>
                                    <p:cond delay="0"/>
                                  </p:stCondLst>
                                  <p:childTnLst>
                                    <p:set>
                                      <p:cBhvr>
                                        <p:cTn id="61" dur="1" fill="hold">
                                          <p:stCondLst>
                                            <p:cond delay="0"/>
                                          </p:stCondLst>
                                        </p:cTn>
                                        <p:tgtEl>
                                          <p:spTgt spid="73729">
                                            <p:txEl>
                                              <p:pRg st="5" end="5"/>
                                            </p:txEl>
                                          </p:spTgt>
                                        </p:tgtEl>
                                        <p:attrNameLst>
                                          <p:attrName>style.visibility</p:attrName>
                                        </p:attrNameLst>
                                      </p:cBhvr>
                                      <p:to>
                                        <p:strVal val="visible"/>
                                      </p:to>
                                    </p:set>
                                    <p:animEffect transition="in" filter="wipe(down)">
                                      <p:cBhvr>
                                        <p:cTn id="62" dur="500"/>
                                        <p:tgtEl>
                                          <p:spTgt spid="73729">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73729">
                                            <p:txEl>
                                              <p:pRg st="7" end="7"/>
                                            </p:txEl>
                                          </p:spTgt>
                                        </p:tgtEl>
                                        <p:attrNameLst>
                                          <p:attrName>style.visibility</p:attrName>
                                        </p:attrNameLst>
                                      </p:cBhvr>
                                      <p:to>
                                        <p:strVal val="visible"/>
                                      </p:to>
                                    </p:set>
                                    <p:animEffect transition="in" filter="wipe(down)">
                                      <p:cBhvr>
                                        <p:cTn id="67" dur="500"/>
                                        <p:tgtEl>
                                          <p:spTgt spid="73729">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73729">
                                            <p:txEl>
                                              <p:pRg st="8" end="8"/>
                                            </p:txEl>
                                          </p:spTgt>
                                        </p:tgtEl>
                                        <p:attrNameLst>
                                          <p:attrName>style.visibility</p:attrName>
                                        </p:attrNameLst>
                                      </p:cBhvr>
                                      <p:to>
                                        <p:strVal val="visible"/>
                                      </p:to>
                                    </p:set>
                                    <p:animEffect transition="in" filter="wipe(down)">
                                      <p:cBhvr>
                                        <p:cTn id="72" dur="500"/>
                                        <p:tgtEl>
                                          <p:spTgt spid="737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1" grpId="0" animBg="1"/>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cstate="print"/>
          <a:srcRect/>
          <a:stretch>
            <a:fillRect/>
          </a:stretch>
        </p:blipFill>
        <p:spPr bwMode="auto">
          <a:xfrm>
            <a:off x="152400" y="0"/>
            <a:ext cx="7515225" cy="1438275"/>
          </a:xfrm>
          <a:prstGeom prst="rect">
            <a:avLst/>
          </a:prstGeom>
          <a:noFill/>
          <a:ln w="9525">
            <a:noFill/>
            <a:miter lim="800000"/>
            <a:headEnd/>
            <a:tailEnd/>
          </a:ln>
        </p:spPr>
      </p:pic>
      <p:pic>
        <p:nvPicPr>
          <p:cNvPr id="3" name="Picture 2" descr="http://mnemstudio.org/ai/path/images/map3a.gif"/>
          <p:cNvPicPr>
            <a:picLocks noChangeAspect="1" noChangeArrowheads="1"/>
          </p:cNvPicPr>
          <p:nvPr/>
        </p:nvPicPr>
        <p:blipFill>
          <a:blip r:embed="rId3" cstate="print">
            <a:lum bright="-36000"/>
          </a:blip>
          <a:srcRect/>
          <a:stretch>
            <a:fillRect/>
          </a:stretch>
        </p:blipFill>
        <p:spPr bwMode="auto">
          <a:xfrm>
            <a:off x="4267200" y="3962400"/>
            <a:ext cx="4876800" cy="2895600"/>
          </a:xfrm>
          <a:prstGeom prst="rect">
            <a:avLst/>
          </a:prstGeom>
          <a:noFill/>
        </p:spPr>
      </p:pic>
      <p:sp>
        <p:nvSpPr>
          <p:cNvPr id="4" name="Rectangle 3"/>
          <p:cNvSpPr/>
          <p:nvPr/>
        </p:nvSpPr>
        <p:spPr>
          <a:xfrm>
            <a:off x="0" y="2438400"/>
            <a:ext cx="9144000" cy="1569660"/>
          </a:xfrm>
          <a:prstGeom prst="rect">
            <a:avLst/>
          </a:prstGeom>
        </p:spPr>
        <p:txBody>
          <a:bodyPr wrap="square">
            <a:spAutoFit/>
          </a:bodyPr>
          <a:lstStyle/>
          <a:p>
            <a:pPr lvl="0" eaLnBrk="0" hangingPunct="0"/>
            <a:r>
              <a:rPr lang="en-US" sz="2400" b="1" dirty="0">
                <a:latin typeface="Times New Roman" pitchFamily="18" charset="0"/>
                <a:cs typeface="Times New Roman" pitchFamily="18" charset="0"/>
              </a:rPr>
              <a:t>Q(state, action) = R(state, action) + Gamma * Max[Q(next state, all actions)]</a:t>
            </a:r>
          </a:p>
          <a:p>
            <a:pPr lvl="0" eaLnBrk="0" hangingPunct="0"/>
            <a:r>
              <a:rPr lang="en-US" sz="2400" b="1" dirty="0">
                <a:latin typeface="Times New Roman" pitchFamily="18" charset="0"/>
                <a:cs typeface="Times New Roman" pitchFamily="18" charset="0"/>
              </a:rPr>
              <a:t>Q(3, 1) = R(3, 1) + 0.8 * Max[Q(1, 3), Q(1, 5)] </a:t>
            </a:r>
          </a:p>
          <a:p>
            <a:pPr lvl="0" eaLnBrk="0" hangingPunct="0"/>
            <a:r>
              <a:rPr lang="en-US" sz="2400" b="1" dirty="0">
                <a:latin typeface="Times New Roman" pitchFamily="18" charset="0"/>
                <a:cs typeface="Times New Roman" pitchFamily="18" charset="0"/>
              </a:rPr>
              <a:t>              = 0          + 0.8 * Max(0, 100) = 80</a:t>
            </a:r>
          </a:p>
        </p:txBody>
      </p:sp>
      <p:pic>
        <p:nvPicPr>
          <p:cNvPr id="134147" name="Picture 3"/>
          <p:cNvPicPr>
            <a:picLocks noChangeAspect="1" noChangeArrowheads="1"/>
          </p:cNvPicPr>
          <p:nvPr/>
        </p:nvPicPr>
        <p:blipFill>
          <a:blip r:embed="rId4" cstate="print"/>
          <a:srcRect/>
          <a:stretch>
            <a:fillRect/>
          </a:stretch>
        </p:blipFill>
        <p:spPr bwMode="auto">
          <a:xfrm>
            <a:off x="7277100" y="228600"/>
            <a:ext cx="1866900" cy="933450"/>
          </a:xfrm>
          <a:prstGeom prst="rect">
            <a:avLst/>
          </a:prstGeom>
          <a:noFill/>
          <a:ln w="9525">
            <a:noFill/>
            <a:miter lim="800000"/>
            <a:headEnd/>
            <a:tailEnd/>
          </a:ln>
        </p:spPr>
      </p:pic>
      <p:pic>
        <p:nvPicPr>
          <p:cNvPr id="134148" name="Picture 4"/>
          <p:cNvPicPr>
            <a:picLocks noChangeAspect="1" noChangeArrowheads="1"/>
          </p:cNvPicPr>
          <p:nvPr/>
        </p:nvPicPr>
        <p:blipFill>
          <a:blip r:embed="rId5" cstate="print"/>
          <a:srcRect/>
          <a:stretch>
            <a:fillRect/>
          </a:stretch>
        </p:blipFill>
        <p:spPr bwMode="auto">
          <a:xfrm>
            <a:off x="5791200" y="1295400"/>
            <a:ext cx="2162175" cy="118423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4146"/>
                                        </p:tgtEl>
                                        <p:attrNameLst>
                                          <p:attrName>style.visibility</p:attrName>
                                        </p:attrNameLst>
                                      </p:cBhvr>
                                      <p:to>
                                        <p:strVal val="visible"/>
                                      </p:to>
                                    </p:set>
                                    <p:anim calcmode="lin" valueType="num">
                                      <p:cBhvr additive="base">
                                        <p:cTn id="12" dur="500" fill="hold"/>
                                        <p:tgtEl>
                                          <p:spTgt spid="134146"/>
                                        </p:tgtEl>
                                        <p:attrNameLst>
                                          <p:attrName>ppt_x</p:attrName>
                                        </p:attrNameLst>
                                      </p:cBhvr>
                                      <p:tavLst>
                                        <p:tav tm="0">
                                          <p:val>
                                            <p:strVal val="#ppt_x"/>
                                          </p:val>
                                        </p:tav>
                                        <p:tav tm="100000">
                                          <p:val>
                                            <p:strVal val="#ppt_x"/>
                                          </p:val>
                                        </p:tav>
                                      </p:tavLst>
                                    </p:anim>
                                    <p:anim calcmode="lin" valueType="num">
                                      <p:cBhvr additive="base">
                                        <p:cTn id="13" dur="500" fill="hold"/>
                                        <p:tgtEl>
                                          <p:spTgt spid="13414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4147"/>
                                        </p:tgtEl>
                                        <p:attrNameLst>
                                          <p:attrName>style.visibility</p:attrName>
                                        </p:attrNameLst>
                                      </p:cBhvr>
                                      <p:to>
                                        <p:strVal val="visible"/>
                                      </p:to>
                                    </p:set>
                                    <p:anim calcmode="lin" valueType="num">
                                      <p:cBhvr additive="base">
                                        <p:cTn id="18" dur="500" fill="hold"/>
                                        <p:tgtEl>
                                          <p:spTgt spid="134147"/>
                                        </p:tgtEl>
                                        <p:attrNameLst>
                                          <p:attrName>ppt_x</p:attrName>
                                        </p:attrNameLst>
                                      </p:cBhvr>
                                      <p:tavLst>
                                        <p:tav tm="0">
                                          <p:val>
                                            <p:strVal val="#ppt_x"/>
                                          </p:val>
                                        </p:tav>
                                        <p:tav tm="100000">
                                          <p:val>
                                            <p:strVal val="#ppt_x"/>
                                          </p:val>
                                        </p:tav>
                                      </p:tavLst>
                                    </p:anim>
                                    <p:anim calcmode="lin" valueType="num">
                                      <p:cBhvr additive="base">
                                        <p:cTn id="19" dur="500" fill="hold"/>
                                        <p:tgtEl>
                                          <p:spTgt spid="13414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34148"/>
                                        </p:tgtEl>
                                        <p:attrNameLst>
                                          <p:attrName>style.visibility</p:attrName>
                                        </p:attrNameLst>
                                      </p:cBhvr>
                                      <p:to>
                                        <p:strVal val="visible"/>
                                      </p:to>
                                    </p:set>
                                    <p:anim calcmode="lin" valueType="num">
                                      <p:cBhvr additive="base">
                                        <p:cTn id="24" dur="500" fill="hold"/>
                                        <p:tgtEl>
                                          <p:spTgt spid="134148"/>
                                        </p:tgtEl>
                                        <p:attrNameLst>
                                          <p:attrName>ppt_x</p:attrName>
                                        </p:attrNameLst>
                                      </p:cBhvr>
                                      <p:tavLst>
                                        <p:tav tm="0">
                                          <p:val>
                                            <p:strVal val="#ppt_x"/>
                                          </p:val>
                                        </p:tav>
                                        <p:tav tm="100000">
                                          <p:val>
                                            <p:strVal val="#ppt_x"/>
                                          </p:val>
                                        </p:tav>
                                      </p:tavLst>
                                    </p:anim>
                                    <p:anim calcmode="lin" valueType="num">
                                      <p:cBhvr additive="base">
                                        <p:cTn id="25" dur="500" fill="hold"/>
                                        <p:tgtEl>
                                          <p:spTgt spid="13414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4403770" cy="646331"/>
          </a:xfrm>
          <a:prstGeom prst="rect">
            <a:avLst/>
          </a:prstGeom>
        </p:spPr>
        <p:txBody>
          <a:bodyPr wrap="none">
            <a:spAutoFit/>
          </a:bodyPr>
          <a:lstStyle/>
          <a:p>
            <a:r>
              <a:rPr lang="en-US" sz="3600" dirty="0">
                <a:solidFill>
                  <a:srgbClr val="000000"/>
                </a:solidFill>
                <a:latin typeface="Times New Roman" panose="02020603050405020304" pitchFamily="18" charset="0"/>
                <a:cs typeface="Times New Roman" pitchFamily="18" charset="0"/>
              </a:rPr>
              <a:t>The matrix Q becomes</a:t>
            </a:r>
            <a:endParaRPr lang="en-US" sz="3600" dirty="0">
              <a:latin typeface="Times New Roman" panose="02020603050405020304" pitchFamily="18" charset="0"/>
              <a:cs typeface="Times New Roman" panose="02020603050405020304" pitchFamily="18" charset="0"/>
            </a:endParaRPr>
          </a:p>
        </p:txBody>
      </p:sp>
      <p:pic>
        <p:nvPicPr>
          <p:cNvPr id="72706" name="Picture 2" descr="http://mnemstudio.org/ai/path/images/q_matrix3.gif"/>
          <p:cNvPicPr>
            <a:picLocks noChangeAspect="1" noChangeArrowheads="1"/>
          </p:cNvPicPr>
          <p:nvPr/>
        </p:nvPicPr>
        <p:blipFill>
          <a:blip r:embed="rId2" cstate="print"/>
          <a:srcRect/>
          <a:stretch>
            <a:fillRect/>
          </a:stretch>
        </p:blipFill>
        <p:spPr bwMode="auto">
          <a:xfrm>
            <a:off x="1828799" y="1066800"/>
            <a:ext cx="5247829" cy="2438400"/>
          </a:xfrm>
          <a:prstGeom prst="rect">
            <a:avLst/>
          </a:prstGeom>
          <a:noFill/>
        </p:spPr>
      </p:pic>
      <p:sp>
        <p:nvSpPr>
          <p:cNvPr id="6" name="Rectangle 5"/>
          <p:cNvSpPr/>
          <p:nvPr/>
        </p:nvSpPr>
        <p:spPr>
          <a:xfrm>
            <a:off x="0" y="4267200"/>
            <a:ext cx="8534400" cy="2062103"/>
          </a:xfrm>
          <a:prstGeom prst="rect">
            <a:avLst/>
          </a:prstGeom>
        </p:spPr>
        <p:txBody>
          <a:bodyPr wrap="square">
            <a:spAutoFit/>
          </a:bodyPr>
          <a:lstStyle/>
          <a:p>
            <a:pPr marL="342900" indent="-3429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The next state, 1, now becomes the current state.  </a:t>
            </a:r>
          </a:p>
          <a:p>
            <a:pPr marL="342900" indent="-3429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Repeat the inner loop of the Q learning algorithm because state 1 is not the goal state.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2706"/>
                                        </p:tgtEl>
                                        <p:attrNameLst>
                                          <p:attrName>style.visibility</p:attrName>
                                        </p:attrNameLst>
                                      </p:cBhvr>
                                      <p:to>
                                        <p:strVal val="visible"/>
                                      </p:to>
                                    </p:set>
                                    <p:animEffect transition="in" filter="wipe(down)">
                                      <p:cBhvr>
                                        <p:cTn id="12" dur="500"/>
                                        <p:tgtEl>
                                          <p:spTgt spid="727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down)">
                                      <p:cBhvr>
                                        <p:cTn id="2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smtClean="0">
            <a:latin typeface="Times New Roman" pitchFamily="18" charset="0"/>
            <a:cs typeface="Times New Roman"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4507</TotalTime>
  <Words>5912</Words>
  <Application>Microsoft Office PowerPoint</Application>
  <PresentationFormat>On-screen Show (4:3)</PresentationFormat>
  <Paragraphs>762</Paragraphs>
  <Slides>135</Slides>
  <Notes>6</Notes>
  <HiddenSlides>41</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135</vt:i4>
      </vt:variant>
    </vt:vector>
  </HeadingPairs>
  <TitlesOfParts>
    <vt:vector size="149" baseType="lpstr">
      <vt:lpstr>Arial</vt:lpstr>
      <vt:lpstr>ArialMT</vt:lpstr>
      <vt:lpstr>Calibri</vt:lpstr>
      <vt:lpstr>Cambria</vt:lpstr>
      <vt:lpstr>Cambria Math</vt:lpstr>
      <vt:lpstr>CMR10</vt:lpstr>
      <vt:lpstr>CMSS12</vt:lpstr>
      <vt:lpstr>CMSY10</vt:lpstr>
      <vt:lpstr>Lucida Grande</vt:lpstr>
      <vt:lpstr>Tahoma</vt:lpstr>
      <vt:lpstr>Times New Roman</vt:lpstr>
      <vt:lpstr>Wingdings</vt:lpstr>
      <vt:lpstr>Office Theme</vt:lpstr>
      <vt:lpstr>Equation</vt:lpstr>
      <vt:lpstr>https://www.cs.cmu.edu/~avrim/ML14/lect0326.pdf</vt:lpstr>
      <vt:lpstr>https://www.cs.cmu.edu/~avrim/ML14/lect0326.pdf</vt:lpstr>
      <vt:lpstr>Machine learning 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Meaning of Reinforcement  </vt:lpstr>
      <vt:lpstr>Reinforcement Learning</vt:lpstr>
      <vt:lpstr>PowerPoint Presentation</vt:lpstr>
      <vt:lpstr>PowerPoint Presentation</vt:lpstr>
      <vt:lpstr>PowerPoint Presentation</vt:lpstr>
      <vt:lpstr>Examples of application of RL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Outline</vt:lpstr>
      <vt:lpstr>Introduction  </vt:lpstr>
      <vt:lpstr>MOTIVATION</vt:lpstr>
      <vt:lpstr>Machine learning Type: </vt:lpstr>
      <vt:lpstr>PowerPoint Presentation</vt:lpstr>
      <vt:lpstr>PowerPoint Presentation</vt:lpstr>
      <vt:lpstr>PowerPoint Presentation</vt:lpstr>
      <vt:lpstr>PowerPoint Presentation</vt:lpstr>
      <vt:lpstr>PowerPoint Presentation</vt:lpstr>
      <vt:lpstr>what does Markov mean?</vt:lpstr>
      <vt:lpstr>Markov Decision Processes (MDP’s)</vt:lpstr>
      <vt:lpstr>what does Markov mean?</vt:lpstr>
      <vt:lpstr>PowerPoint Presentation</vt:lpstr>
      <vt:lpstr>Supervised Learning</vt:lpstr>
      <vt:lpstr>Reinforcement Learning</vt:lpstr>
      <vt:lpstr>Reinforcement Learning in a nutshell </vt:lpstr>
      <vt:lpstr>PowerPoint Presentation</vt:lpstr>
      <vt:lpstr>Model-free and Model-based Learning </vt:lpstr>
      <vt:lpstr>Model-free and Model-based Learning </vt:lpstr>
      <vt:lpstr>Passive vs Active Types of RL</vt:lpstr>
      <vt:lpstr>Exploitation vs Exploration </vt:lpstr>
      <vt:lpstr>Exploitation vs Exploration </vt:lpstr>
      <vt:lpstr>Exploitation Vs Exploration (Contd.)</vt:lpstr>
      <vt:lpstr>Trade-off</vt:lpstr>
      <vt:lpstr>PowerPoint Presentation</vt:lpstr>
      <vt:lpstr>PowerPoint Presentation</vt:lpstr>
      <vt:lpstr>Elements of Reinforcement Learning</vt:lpstr>
      <vt:lpstr>Elements of Reinforcement Learning</vt:lpstr>
      <vt:lpstr>Elements of Reinforcement Learning</vt:lpstr>
      <vt:lpstr>Elements of Reinforcement Learning </vt:lpstr>
      <vt:lpstr>Complications</vt:lpstr>
      <vt:lpstr>The Big Picture</vt:lpstr>
      <vt:lpstr>The Big Picture</vt:lpstr>
      <vt:lpstr>The Markov Property </vt:lpstr>
      <vt:lpstr>Markov Decision Processes</vt:lpstr>
      <vt:lpstr>MDP Vs RL</vt:lpstr>
      <vt:lpstr>Key Features of RL</vt:lpstr>
      <vt:lpstr>PowerPoint Presentation</vt:lpstr>
      <vt:lpstr>PowerPoint Presentation</vt:lpstr>
      <vt:lpstr>PowerPoint Presentation</vt:lpstr>
      <vt:lpstr>Q-Learning </vt:lpstr>
      <vt:lpstr>Trial and error mechanism of RL</vt:lpstr>
      <vt:lpstr>PowerPoint Presentation</vt:lpstr>
      <vt:lpstr>Q-Learning: Working Mechanism</vt:lpstr>
      <vt:lpstr>Q-Learning: Feedback</vt:lpstr>
      <vt:lpstr>Q-Learning: Algorithm</vt:lpstr>
      <vt:lpstr>PowerPoint Presentation</vt:lpstr>
      <vt:lpstr>Exploration vs Exploitation</vt:lpstr>
      <vt:lpstr>Q Learning Example</vt:lpstr>
      <vt:lpstr>PowerPoint Presentation</vt:lpstr>
      <vt:lpstr>PowerPoint Presentation</vt:lpstr>
      <vt:lpstr>PowerPoint Presentation</vt:lpstr>
      <vt:lpstr>PowerPoint Presentation</vt:lpstr>
      <vt:lpstr>PowerPoint Presentation</vt:lpstr>
      <vt:lpstr>Reward Table, "matrix R".</vt:lpstr>
      <vt:lpstr>Matrix "Q"</vt:lpstr>
      <vt:lpstr>What We Have Till Now??</vt:lpstr>
      <vt:lpstr>PowerPoint Presentation</vt:lpstr>
      <vt:lpstr>PowerPoint Presentation</vt:lpstr>
      <vt:lpstr>PowerPoint Presentation</vt:lpstr>
      <vt:lpstr>PowerPoint Presentation</vt:lpstr>
      <vt:lpstr>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end</vt:lpstr>
      <vt:lpstr>What is Neural Network?</vt:lpstr>
      <vt:lpstr>Q Learning Example</vt:lpstr>
      <vt:lpstr>Cont..</vt:lpstr>
      <vt:lpstr>Cont..</vt:lpstr>
      <vt:lpstr>Cont.</vt:lpstr>
      <vt:lpstr>Cont..</vt:lpstr>
      <vt:lpstr>Reward Table, "matrix R".</vt:lpstr>
      <vt:lpstr>Matrix "Q"</vt:lpstr>
      <vt:lpstr>What We Have Till Now??</vt:lpstr>
      <vt:lpstr>Formula </vt:lpstr>
      <vt:lpstr>Gamma</vt:lpstr>
      <vt:lpstr>Algorithm</vt:lpstr>
      <vt:lpstr>Cont..</vt:lpstr>
      <vt:lpstr>Cont..</vt:lpstr>
      <vt:lpstr>Cont..</vt:lpstr>
      <vt:lpstr>Cont..</vt:lpstr>
      <vt:lpstr>Cont..</vt:lpstr>
      <vt:lpstr>Cont..</vt:lpstr>
      <vt:lpstr>Cont..</vt:lpstr>
      <vt:lpstr>Cont..</vt:lpstr>
      <vt:lpstr>Matlab Commands</vt:lpstr>
      <vt:lpstr>Cont..</vt:lpstr>
      <vt:lpstr>Cont.. </vt:lpstr>
      <vt:lpstr>Cont..</vt:lpstr>
      <vt:lpstr>Cont..</vt:lpstr>
    </vt:vector>
  </TitlesOfParts>
  <Company>bits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 ZC451 (Lecture #2)</dc:title>
  <dc:creator>ipc</dc:creator>
  <cp:lastModifiedBy>Suvigya Vijay</cp:lastModifiedBy>
  <cp:revision>554</cp:revision>
  <dcterms:created xsi:type="dcterms:W3CDTF">2012-01-04T06:56:57Z</dcterms:created>
  <dcterms:modified xsi:type="dcterms:W3CDTF">2018-12-11T10:41:23Z</dcterms:modified>
</cp:coreProperties>
</file>